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8"/>
    <p:restoredTop sz="94650"/>
  </p:normalViewPr>
  <p:slideViewPr>
    <p:cSldViewPr snapToGrid="0" snapToObjects="1">
      <p:cViewPr>
        <p:scale>
          <a:sx n="121" d="100"/>
          <a:sy n="121" d="100"/>
        </p:scale>
        <p:origin x="824"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9A137F3A-D446-47FF-827B-FFE2FCF27D99}" type="slidenum">
              <a:rPr lang="en-US" sz="1400">
                <a:latin typeface="Times New Roman"/>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1</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1</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10</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10</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4033006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11</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11</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405730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12</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12</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88305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2</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2</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592244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3</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3</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10525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4</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4</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2533538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5</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5</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983214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6</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6</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9762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7</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7</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182728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8</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8</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175247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4398840" y="9555120"/>
            <a:ext cx="3352320" cy="482400"/>
          </a:xfrm>
          <a:prstGeom prst="rect">
            <a:avLst/>
          </a:prstGeom>
          <a:noFill/>
          <a:ln>
            <a:noFill/>
          </a:ln>
        </p:spPr>
        <p:txBody>
          <a:bodyPr lIns="0" tIns="0" rIns="0" bIns="0" anchor="b"/>
          <a:lstStyle/>
          <a:p>
            <a:pPr algn="r">
              <a:lnSpc>
                <a:spcPct val="93000"/>
              </a:lnSpc>
            </a:pPr>
            <a:fld id="{C923D2A6-21BA-45F8-864B-BE62F4D5A36E}" type="slidenum">
              <a:rPr lang="en-US" sz="1400">
                <a:solidFill>
                  <a:srgbClr val="000000"/>
                </a:solidFill>
                <a:latin typeface="Times New Roman"/>
                <a:ea typeface="Times New Roman"/>
              </a:rPr>
              <a:t>9</a:t>
            </a:fld>
            <a:endParaRPr/>
          </a:p>
        </p:txBody>
      </p:sp>
      <p:sp>
        <p:nvSpPr>
          <p:cNvPr id="92" name="CustomShape 2"/>
          <p:cNvSpPr/>
          <p:nvPr/>
        </p:nvSpPr>
        <p:spPr>
          <a:xfrm>
            <a:off x="4398840" y="9555120"/>
            <a:ext cx="3354120" cy="483840"/>
          </a:xfrm>
          <a:prstGeom prst="rect">
            <a:avLst/>
          </a:prstGeom>
          <a:noFill/>
          <a:ln>
            <a:noFill/>
          </a:ln>
        </p:spPr>
        <p:txBody>
          <a:bodyPr lIns="0" tIns="0" rIns="0" bIns="0" anchor="b"/>
          <a:lstStyle/>
          <a:p>
            <a:pPr algn="r">
              <a:lnSpc>
                <a:spcPct val="93000"/>
              </a:lnSpc>
            </a:pPr>
            <a:fld id="{D959D0ED-8D4B-4716-82C0-0A5CFB1DE2BC}" type="slidenum">
              <a:rPr lang="en-US" sz="1400">
                <a:solidFill>
                  <a:srgbClr val="000000"/>
                </a:solidFill>
                <a:latin typeface="Times New Roman"/>
                <a:ea typeface="Times New Roman"/>
              </a:rPr>
              <a:t>9</a:t>
            </a:fld>
            <a:endParaRPr/>
          </a:p>
        </p:txBody>
      </p:sp>
      <p:sp>
        <p:nvSpPr>
          <p:cNvPr id="93" name="CustomShape 3"/>
          <p:cNvSpPr/>
          <p:nvPr/>
        </p:nvSpPr>
        <p:spPr>
          <a:xfrm>
            <a:off x="777960" y="4776840"/>
            <a:ext cx="6214680" cy="4522320"/>
          </a:xfrm>
          <a:prstGeom prst="rect">
            <a:avLst/>
          </a:prstGeom>
          <a:noFill/>
          <a:ln>
            <a:noFill/>
          </a:ln>
        </p:spPr>
      </p:sp>
      <p:sp>
        <p:nvSpPr>
          <p:cNvPr id="94" name="PlaceHolder 4"/>
          <p:cNvSpPr>
            <a:spLocks noGrp="1"/>
          </p:cNvSpPr>
          <p:nvPr>
            <p:ph type="body"/>
          </p:nvPr>
        </p:nvSpPr>
        <p:spPr>
          <a:xfrm>
            <a:off x="777960" y="4776840"/>
            <a:ext cx="6197400" cy="4505040"/>
          </a:xfrm>
          <a:prstGeom prst="rect">
            <a:avLst/>
          </a:prstGeom>
        </p:spPr>
        <p:txBody>
          <a:bodyPr tIns="91440" bIns="91440" anchor="ctr"/>
          <a:lstStyle/>
          <a:p>
            <a:endParaRPr/>
          </a:p>
        </p:txBody>
      </p:sp>
    </p:spTree>
    <p:extLst>
      <p:ext uri="{BB962C8B-B14F-4D97-AF65-F5344CB8AC3E}">
        <p14:creationId xmlns:p14="http://schemas.microsoft.com/office/powerpoint/2010/main" val="50340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27"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28"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30"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31"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32"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33"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35"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36"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37" name="Picture 36"/>
          <p:cNvPicPr/>
          <p:nvPr/>
        </p:nvPicPr>
        <p:blipFill>
          <a:blip r:embed="rId2"/>
          <a:stretch>
            <a:fillRect/>
          </a:stretch>
        </p:blipFill>
        <p:spPr>
          <a:xfrm>
            <a:off x="2292480" y="1768680"/>
            <a:ext cx="5494680" cy="4384080"/>
          </a:xfrm>
          <a:prstGeom prst="rect">
            <a:avLst/>
          </a:prstGeom>
          <a:ln>
            <a:noFill/>
          </a:ln>
        </p:spPr>
      </p:pic>
      <p:pic>
        <p:nvPicPr>
          <p:cNvPr id="38" name="Picture 37"/>
          <p:cNvPicPr/>
          <p:nvPr/>
        </p:nvPicPr>
        <p:blipFill>
          <a:blip r:embed="rId2"/>
          <a:stretch>
            <a:fillRect/>
          </a:stretch>
        </p:blipFill>
        <p:spPr>
          <a:xfrm>
            <a:off x="2292480" y="1768680"/>
            <a:ext cx="5494680" cy="43840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6" name="PlaceHolder 2"/>
          <p:cNvSpPr>
            <a:spLocks noGrp="1"/>
          </p:cNvSpPr>
          <p:nvPr>
            <p:ph type="subTitle"/>
          </p:nvPr>
        </p:nvSpPr>
        <p:spPr>
          <a:xfrm>
            <a:off x="504000" y="1768680"/>
            <a:ext cx="9072000" cy="438444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8"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10"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1"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2000" cy="585072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15"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6"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7"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19"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20"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1"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2000" cy="1262160"/>
          </a:xfrm>
          <a:prstGeom prst="rect">
            <a:avLst/>
          </a:prstGeom>
        </p:spPr>
        <p:txBody>
          <a:bodyPr lIns="0" tIns="0" rIns="0" bIns="0" anchor="ctr"/>
          <a:lstStyle/>
          <a:p>
            <a:endParaRPr/>
          </a:p>
        </p:txBody>
      </p:sp>
      <p:sp>
        <p:nvSpPr>
          <p:cNvPr id="23"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5"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503280" y="6886440"/>
            <a:ext cx="2328480" cy="501120"/>
          </a:xfrm>
          <a:prstGeom prst="rect">
            <a:avLst/>
          </a:prstGeom>
          <a:noFill/>
          <a:ln>
            <a:noFill/>
          </a:ln>
        </p:spPr>
      </p:sp>
      <p:sp>
        <p:nvSpPr>
          <p:cNvPr id="6" name="CustomShape 2"/>
          <p:cNvSpPr/>
          <p:nvPr/>
        </p:nvSpPr>
        <p:spPr>
          <a:xfrm>
            <a:off x="3448080" y="6886440"/>
            <a:ext cx="3176280" cy="501120"/>
          </a:xfrm>
          <a:prstGeom prst="rect">
            <a:avLst/>
          </a:prstGeom>
          <a:noFill/>
          <a:ln>
            <a:noFill/>
          </a:ln>
        </p:spPr>
      </p:sp>
      <p:sp>
        <p:nvSpPr>
          <p:cNvPr id="2" name="PlaceHolder 3"/>
          <p:cNvSpPr>
            <a:spLocks noGrp="1"/>
          </p:cNvSpPr>
          <p:nvPr>
            <p:ph type="sldNum"/>
          </p:nvPr>
        </p:nvSpPr>
        <p:spPr>
          <a:xfrm>
            <a:off x="7227720" y="6886440"/>
            <a:ext cx="2327040" cy="499680"/>
          </a:xfrm>
          <a:prstGeom prst="rect">
            <a:avLst/>
          </a:prstGeom>
        </p:spPr>
        <p:txBody>
          <a:bodyPr lIns="0" tIns="0" rIns="0" bIns="0"/>
          <a:lstStyle/>
          <a:p>
            <a:pPr>
              <a:lnSpc>
                <a:spcPct val="100000"/>
              </a:lnSpc>
            </a:pPr>
            <a:fld id="{87E5062D-8DBF-448C-8C53-405248CF40EE}" type="slidenum">
              <a:rPr lang="en-US">
                <a:solidFill>
                  <a:srgbClr val="FFFFFF"/>
                </a:solidFill>
                <a:latin typeface="Arial"/>
                <a:ea typeface="Arial"/>
              </a:rPr>
              <a:t>‹#›</a:t>
            </a:fld>
            <a:endParaRPr/>
          </a:p>
        </p:txBody>
      </p:sp>
      <p:sp>
        <p:nvSpPr>
          <p:cNvPr id="3" name="PlaceHolder 4"/>
          <p:cNvSpPr>
            <a:spLocks noGrp="1"/>
          </p:cNvSpPr>
          <p:nvPr>
            <p:ph type="title"/>
          </p:nvPr>
        </p:nvSpPr>
        <p:spPr>
          <a:xfrm>
            <a:off x="504000" y="301320"/>
            <a:ext cx="9072000" cy="1261800"/>
          </a:xfrm>
          <a:prstGeom prst="rect">
            <a:avLst/>
          </a:prstGeom>
        </p:spPr>
        <p:txBody>
          <a:bodyPr lIns="0" tIns="0" rIns="0" bIns="0" anchor="ctr"/>
          <a:lstStyle/>
          <a:p>
            <a:r>
              <a:rPr lang="en-US" sz="1400">
                <a:latin typeface="Arial"/>
              </a:rPr>
              <a:t>Click to edit the title text format</a:t>
            </a:r>
            <a:endParaRPr/>
          </a:p>
        </p:txBody>
      </p:sp>
      <p:sp>
        <p:nvSpPr>
          <p:cNvPr id="4" name="PlaceHolder 5"/>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n-US" sz="1400">
                <a:latin typeface="Arial"/>
              </a:rPr>
              <a:t>Click to edit the outline text format</a:t>
            </a:r>
            <a:endParaRPr/>
          </a:p>
          <a:p>
            <a:pPr lvl="1">
              <a:buSzPct val="75000"/>
              <a:buFont typeface="StarSymbol"/>
              <a:buChar char=""/>
            </a:pPr>
            <a:r>
              <a:rPr lang="en-US" sz="1400">
                <a:latin typeface="Arial"/>
              </a:rPr>
              <a:t>Second Outline Level</a:t>
            </a:r>
            <a:endParaRPr/>
          </a:p>
          <a:p>
            <a:pPr lvl="2">
              <a:buSzPct val="45000"/>
              <a:buFont typeface="StarSymbol"/>
              <a:buChar char=""/>
            </a:pPr>
            <a:r>
              <a:rPr lang="en-US" sz="1400">
                <a:latin typeface="Arial"/>
              </a:rPr>
              <a:t>Third Outline Level</a:t>
            </a:r>
            <a:endParaRPr/>
          </a:p>
          <a:p>
            <a:pPr lvl="3">
              <a:buSzPct val="75000"/>
              <a:buFont typeface="StarSymbol"/>
              <a:buChar char=""/>
            </a:pPr>
            <a:r>
              <a:rPr lang="en-US" sz="14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tif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78654-7E3C-9640-9ABC-C1F4B3FCFC52}"/>
              </a:ext>
            </a:extLst>
          </p:cNvPr>
          <p:cNvSpPr txBox="1"/>
          <p:nvPr/>
        </p:nvSpPr>
        <p:spPr>
          <a:xfrm>
            <a:off x="2554824" y="2187950"/>
            <a:ext cx="4970976"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AWS COMPUTE COMPONENTS</a:t>
            </a:r>
          </a:p>
        </p:txBody>
      </p:sp>
      <p:sp>
        <p:nvSpPr>
          <p:cNvPr id="3" name="Rectangle 2">
            <a:extLst>
              <a:ext uri="{FF2B5EF4-FFF2-40B4-BE49-F238E27FC236}">
                <a16:creationId xmlns:a16="http://schemas.microsoft.com/office/drawing/2014/main" id="{7D081CF4-0CC1-0D43-B75D-EC73E31D956F}"/>
              </a:ext>
            </a:extLst>
          </p:cNvPr>
          <p:cNvSpPr/>
          <p:nvPr/>
        </p:nvSpPr>
        <p:spPr>
          <a:xfrm>
            <a:off x="3553081" y="3166720"/>
            <a:ext cx="2843531" cy="613117"/>
          </a:xfrm>
          <a:prstGeom prst="rect">
            <a:avLst/>
          </a:prstGeom>
        </p:spPr>
        <p:txBody>
          <a:bodyPr wrap="square">
            <a:spAutoFit/>
          </a:bodyPr>
          <a:lstStyle/>
          <a:p>
            <a:pPr algn="ctr">
              <a:lnSpc>
                <a:spcPct val="94000"/>
              </a:lnSpc>
            </a:pPr>
            <a:r>
              <a:rPr lang="en-US" dirty="0">
                <a:solidFill>
                  <a:srgbClr val="000000"/>
                </a:solidFill>
                <a:latin typeface="Times New Roman" panose="02020603050405020304" pitchFamily="18" charset="0"/>
                <a:ea typeface="Arial"/>
                <a:cs typeface="Times New Roman" panose="02020603050405020304" pitchFamily="18" charset="0"/>
              </a:rPr>
              <a:t>Version: 1.0</a:t>
            </a:r>
            <a:endParaRPr lang="en-US" dirty="0">
              <a:latin typeface="Times New Roman" panose="02020603050405020304" pitchFamily="18" charset="0"/>
              <a:cs typeface="Times New Roman" panose="02020603050405020304" pitchFamily="18" charset="0"/>
            </a:endParaRPr>
          </a:p>
          <a:p>
            <a:pPr algn="ctr">
              <a:lnSpc>
                <a:spcPct val="94000"/>
              </a:lnSpc>
            </a:pPr>
            <a:r>
              <a:rPr lang="en-US" dirty="0">
                <a:solidFill>
                  <a:srgbClr val="000000"/>
                </a:solidFill>
                <a:latin typeface="Times New Roman" panose="02020603050405020304" pitchFamily="18" charset="0"/>
                <a:ea typeface="Arial"/>
                <a:cs typeface="Times New Roman" panose="02020603050405020304" pitchFamily="18" charset="0"/>
              </a:rPr>
              <a:t>Date: 12-11-2019</a:t>
            </a:r>
            <a:endParaRPr lang="en-US" dirty="0">
              <a:latin typeface="Times New Roman" panose="02020603050405020304" pitchFamily="18" charset="0"/>
              <a:cs typeface="Times New Roman" panose="02020603050405020304" pitchFamily="18" charset="0"/>
            </a:endParaRPr>
          </a:p>
        </p:txBody>
      </p:sp>
      <p:pic>
        <p:nvPicPr>
          <p:cNvPr id="8" name="Picture 7" descr="A picture containing drawing, plate&#10;&#10;Description automatically generated">
            <a:extLst>
              <a:ext uri="{FF2B5EF4-FFF2-40B4-BE49-F238E27FC236}">
                <a16:creationId xmlns:a16="http://schemas.microsoft.com/office/drawing/2014/main" id="{89D2A90B-3209-3145-9E54-468FC90B1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3795548" y="231209"/>
            <a:ext cx="2489528"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AWS OUTPOST</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3" name="Rectangle 2">
            <a:extLst>
              <a:ext uri="{FF2B5EF4-FFF2-40B4-BE49-F238E27FC236}">
                <a16:creationId xmlns:a16="http://schemas.microsoft.com/office/drawing/2014/main" id="{2EEEF025-A8F8-AE42-9FE3-22F34BBA3905}"/>
              </a:ext>
            </a:extLst>
          </p:cNvPr>
          <p:cNvSpPr/>
          <p:nvPr/>
        </p:nvSpPr>
        <p:spPr>
          <a:xfrm>
            <a:off x="2091805" y="1099752"/>
            <a:ext cx="7497037" cy="923330"/>
          </a:xfrm>
          <a:prstGeom prst="rect">
            <a:avLst/>
          </a:prstGeom>
        </p:spPr>
        <p:txBody>
          <a:bodyPr wrap="square">
            <a:spAutoFit/>
          </a:bodyPr>
          <a:lstStyle/>
          <a:p>
            <a:pPr algn="just"/>
            <a:r>
              <a:rPr lang="en-US" dirty="0">
                <a:solidFill>
                  <a:srgbClr val="232F3E"/>
                </a:solidFill>
                <a:latin typeface="AmazonEmber"/>
              </a:rPr>
              <a:t>AWS Outposts is a fully managed service that extends AWS infrastructure. </a:t>
            </a:r>
            <a:r>
              <a:rPr lang="en-US" dirty="0"/>
              <a:t>AWS Outposts is ideal for workloads that require low latency access local data processing, or local data storage. </a:t>
            </a:r>
          </a:p>
        </p:txBody>
      </p:sp>
      <p:pic>
        <p:nvPicPr>
          <p:cNvPr id="5" name="Picture 4">
            <a:extLst>
              <a:ext uri="{FF2B5EF4-FFF2-40B4-BE49-F238E27FC236}">
                <a16:creationId xmlns:a16="http://schemas.microsoft.com/office/drawing/2014/main" id="{6091ADCA-FF89-244E-B0B4-B1D436F8972F}"/>
              </a:ext>
            </a:extLst>
          </p:cNvPr>
          <p:cNvPicPr>
            <a:picLocks noChangeAspect="1"/>
          </p:cNvPicPr>
          <p:nvPr/>
        </p:nvPicPr>
        <p:blipFill rotWithShape="1">
          <a:blip r:embed="rId4"/>
          <a:srcRect l="25008" t="27360" r="25008" b="35376"/>
          <a:stretch/>
        </p:blipFill>
        <p:spPr>
          <a:xfrm>
            <a:off x="142284" y="1099752"/>
            <a:ext cx="1974236" cy="827902"/>
          </a:xfrm>
          <a:prstGeom prst="rect">
            <a:avLst/>
          </a:prstGeom>
        </p:spPr>
      </p:pic>
      <p:sp>
        <p:nvSpPr>
          <p:cNvPr id="7" name="TextBox 6">
            <a:extLst>
              <a:ext uri="{FF2B5EF4-FFF2-40B4-BE49-F238E27FC236}">
                <a16:creationId xmlns:a16="http://schemas.microsoft.com/office/drawing/2014/main" id="{2890777D-0E0B-2A43-AEA9-0C8839BB7D85}"/>
              </a:ext>
            </a:extLst>
          </p:cNvPr>
          <p:cNvSpPr txBox="1"/>
          <p:nvPr/>
        </p:nvSpPr>
        <p:spPr>
          <a:xfrm>
            <a:off x="111211" y="2150076"/>
            <a:ext cx="5147563" cy="923330"/>
          </a:xfrm>
          <a:prstGeom prst="rect">
            <a:avLst/>
          </a:prstGeom>
          <a:noFill/>
        </p:spPr>
        <p:txBody>
          <a:bodyPr wrap="none" rtlCol="0">
            <a:spAutoFit/>
          </a:bodyPr>
          <a:lstStyle/>
          <a:p>
            <a:r>
              <a:rPr lang="en-US" dirty="0"/>
              <a:t>Features – Run AWS premises on premises.</a:t>
            </a:r>
          </a:p>
          <a:p>
            <a:r>
              <a:rPr lang="en-US" dirty="0"/>
              <a:t>	 -  Store and process data on premises.</a:t>
            </a:r>
          </a:p>
          <a:p>
            <a:r>
              <a:rPr lang="en-US" dirty="0"/>
              <a:t>	 -  Fully managed infrastructure.</a:t>
            </a:r>
          </a:p>
        </p:txBody>
      </p:sp>
      <p:pic>
        <p:nvPicPr>
          <p:cNvPr id="11" name="Picture 10">
            <a:extLst>
              <a:ext uri="{FF2B5EF4-FFF2-40B4-BE49-F238E27FC236}">
                <a16:creationId xmlns:a16="http://schemas.microsoft.com/office/drawing/2014/main" id="{47175D8F-D46B-8C46-AC6E-A3BD1FBD0385}"/>
              </a:ext>
            </a:extLst>
          </p:cNvPr>
          <p:cNvPicPr>
            <a:picLocks noChangeAspect="1"/>
          </p:cNvPicPr>
          <p:nvPr/>
        </p:nvPicPr>
        <p:blipFill>
          <a:blip r:embed="rId5"/>
          <a:stretch>
            <a:fillRect/>
          </a:stretch>
        </p:blipFill>
        <p:spPr>
          <a:xfrm>
            <a:off x="238466" y="3073406"/>
            <a:ext cx="9603692" cy="3306050"/>
          </a:xfrm>
          <a:prstGeom prst="rect">
            <a:avLst/>
          </a:prstGeom>
          <a:ln>
            <a:solidFill>
              <a:schemeClr val="dk1">
                <a:shade val="95000"/>
                <a:satMod val="105000"/>
              </a:schemeClr>
            </a:solidFill>
          </a:ln>
        </p:spPr>
      </p:pic>
      <p:sp>
        <p:nvSpPr>
          <p:cNvPr id="12" name="TextBox 11">
            <a:extLst>
              <a:ext uri="{FF2B5EF4-FFF2-40B4-BE49-F238E27FC236}">
                <a16:creationId xmlns:a16="http://schemas.microsoft.com/office/drawing/2014/main" id="{7E6F9F6F-9273-1241-BBD0-D2C6F49F5EF4}"/>
              </a:ext>
            </a:extLst>
          </p:cNvPr>
          <p:cNvSpPr txBox="1"/>
          <p:nvPr/>
        </p:nvSpPr>
        <p:spPr>
          <a:xfrm>
            <a:off x="222423" y="6487296"/>
            <a:ext cx="9619736" cy="923330"/>
          </a:xfrm>
          <a:prstGeom prst="rect">
            <a:avLst/>
          </a:prstGeom>
          <a:noFill/>
        </p:spPr>
        <p:txBody>
          <a:bodyPr wrap="square" rtlCol="0">
            <a:spAutoFit/>
          </a:bodyPr>
          <a:lstStyle/>
          <a:p>
            <a:pPr algn="just"/>
            <a:r>
              <a:rPr lang="en-US" dirty="0"/>
              <a:t>These are physical machines that needs to be ordered and will be delivered by an AWS personnel, Plugin to the socket to power it up. Once booted, we can launch EC2 instances the same way we do in AWS, APIs available, build and run the applications. </a:t>
            </a:r>
          </a:p>
        </p:txBody>
      </p:sp>
    </p:spTree>
    <p:extLst>
      <p:ext uri="{BB962C8B-B14F-4D97-AF65-F5344CB8AC3E}">
        <p14:creationId xmlns:p14="http://schemas.microsoft.com/office/powerpoint/2010/main" val="235722419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3276047" y="231209"/>
            <a:ext cx="3528530"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EC2 IMAGE BUILDER</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2" name="Rectangle 1">
            <a:extLst>
              <a:ext uri="{FF2B5EF4-FFF2-40B4-BE49-F238E27FC236}">
                <a16:creationId xmlns:a16="http://schemas.microsoft.com/office/drawing/2014/main" id="{C7E63FC9-C700-4043-93D8-E80060FD621A}"/>
              </a:ext>
            </a:extLst>
          </p:cNvPr>
          <p:cNvSpPr/>
          <p:nvPr/>
        </p:nvSpPr>
        <p:spPr>
          <a:xfrm>
            <a:off x="1571381" y="917941"/>
            <a:ext cx="8287727" cy="923330"/>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EC2 Image Builder simplifies the creation, maintenance, validation, sharing, and deployment of </a:t>
            </a:r>
            <a:r>
              <a:rPr lang="en-US" b="1" dirty="0">
                <a:latin typeface="Calibri" panose="020F0502020204030204" pitchFamily="34" charset="0"/>
                <a:cs typeface="Calibri" panose="020F0502020204030204" pitchFamily="34" charset="0"/>
              </a:rPr>
              <a:t>Linux</a:t>
            </a:r>
            <a:r>
              <a:rPr lang="en-US" dirty="0">
                <a:latin typeface="Calibri" panose="020F0502020204030204" pitchFamily="34" charset="0"/>
                <a:cs typeface="Calibri" panose="020F0502020204030204" pitchFamily="34" charset="0"/>
              </a:rPr>
              <a:t> or </a:t>
            </a:r>
            <a:r>
              <a:rPr lang="en-US" b="1" dirty="0">
                <a:latin typeface="Calibri" panose="020F0502020204030204" pitchFamily="34" charset="0"/>
                <a:cs typeface="Calibri" panose="020F0502020204030204" pitchFamily="34" charset="0"/>
              </a:rPr>
              <a:t>Windows Server images</a:t>
            </a:r>
            <a:r>
              <a:rPr lang="en-US" dirty="0">
                <a:latin typeface="Calibri" panose="020F0502020204030204" pitchFamily="34" charset="0"/>
                <a:cs typeface="Calibri" panose="020F0502020204030204" pitchFamily="34" charset="0"/>
              </a:rPr>
              <a:t> for use with Amazon EC2 and on-premises.</a:t>
            </a:r>
          </a:p>
        </p:txBody>
      </p:sp>
      <p:pic>
        <p:nvPicPr>
          <p:cNvPr id="6" name="Picture 5">
            <a:extLst>
              <a:ext uri="{FF2B5EF4-FFF2-40B4-BE49-F238E27FC236}">
                <a16:creationId xmlns:a16="http://schemas.microsoft.com/office/drawing/2014/main" id="{BBC2DC4B-D539-6349-BD9C-C8140220E00E}"/>
              </a:ext>
            </a:extLst>
          </p:cNvPr>
          <p:cNvPicPr>
            <a:picLocks noChangeAspect="1"/>
          </p:cNvPicPr>
          <p:nvPr/>
        </p:nvPicPr>
        <p:blipFill>
          <a:blip r:embed="rId4"/>
          <a:stretch>
            <a:fillRect/>
          </a:stretch>
        </p:blipFill>
        <p:spPr>
          <a:xfrm>
            <a:off x="40227" y="917941"/>
            <a:ext cx="1442061" cy="707921"/>
          </a:xfrm>
          <a:prstGeom prst="rect">
            <a:avLst/>
          </a:prstGeom>
        </p:spPr>
      </p:pic>
      <p:pic>
        <p:nvPicPr>
          <p:cNvPr id="8" name="Picture 7">
            <a:extLst>
              <a:ext uri="{FF2B5EF4-FFF2-40B4-BE49-F238E27FC236}">
                <a16:creationId xmlns:a16="http://schemas.microsoft.com/office/drawing/2014/main" id="{527E3102-1510-5B42-8E6A-AD84D4A220C9}"/>
              </a:ext>
            </a:extLst>
          </p:cNvPr>
          <p:cNvPicPr>
            <a:picLocks noChangeAspect="1"/>
          </p:cNvPicPr>
          <p:nvPr/>
        </p:nvPicPr>
        <p:blipFill rotWithShape="1">
          <a:blip r:embed="rId5"/>
          <a:srcRect t="7099" r="3482" b="49448"/>
          <a:stretch/>
        </p:blipFill>
        <p:spPr>
          <a:xfrm>
            <a:off x="282115" y="1927939"/>
            <a:ext cx="6423485" cy="1768876"/>
          </a:xfrm>
          <a:prstGeom prst="rect">
            <a:avLst/>
          </a:prstGeom>
        </p:spPr>
      </p:pic>
      <p:pic>
        <p:nvPicPr>
          <p:cNvPr id="9" name="Picture 8">
            <a:extLst>
              <a:ext uri="{FF2B5EF4-FFF2-40B4-BE49-F238E27FC236}">
                <a16:creationId xmlns:a16="http://schemas.microsoft.com/office/drawing/2014/main" id="{E73E44EF-C874-3640-A2DF-A14BF1C97DE6}"/>
              </a:ext>
            </a:extLst>
          </p:cNvPr>
          <p:cNvPicPr>
            <a:picLocks noChangeAspect="1"/>
          </p:cNvPicPr>
          <p:nvPr/>
        </p:nvPicPr>
        <p:blipFill rotWithShape="1">
          <a:blip r:embed="rId6"/>
          <a:srcRect l="32887" t="22956"/>
          <a:stretch/>
        </p:blipFill>
        <p:spPr>
          <a:xfrm>
            <a:off x="6804576" y="2202873"/>
            <a:ext cx="3158479" cy="1529048"/>
          </a:xfrm>
          <a:prstGeom prst="rect">
            <a:avLst/>
          </a:prstGeom>
        </p:spPr>
      </p:pic>
      <p:sp>
        <p:nvSpPr>
          <p:cNvPr id="10" name="TextBox 9">
            <a:extLst>
              <a:ext uri="{FF2B5EF4-FFF2-40B4-BE49-F238E27FC236}">
                <a16:creationId xmlns:a16="http://schemas.microsoft.com/office/drawing/2014/main" id="{0DE4BB17-28BD-7E46-9083-A865803BDC1D}"/>
              </a:ext>
            </a:extLst>
          </p:cNvPr>
          <p:cNvSpPr txBox="1"/>
          <p:nvPr/>
        </p:nvSpPr>
        <p:spPr>
          <a:xfrm>
            <a:off x="117569" y="5612520"/>
            <a:ext cx="9585839" cy="1200329"/>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Select the source image via the GUI. Select the dependency software, secure the images with the templates provided by AWS. Test the customized image with our own testcases or we can used the predefined test cases provided by AWS. Once the customized image passes all the tests, then the image is ready to use and can be deployed in an EC2 instance.</a:t>
            </a:r>
          </a:p>
        </p:txBody>
      </p:sp>
      <p:sp>
        <p:nvSpPr>
          <p:cNvPr id="13" name="Rectangle 12">
            <a:extLst>
              <a:ext uri="{FF2B5EF4-FFF2-40B4-BE49-F238E27FC236}">
                <a16:creationId xmlns:a16="http://schemas.microsoft.com/office/drawing/2014/main" id="{2DD961D0-AE23-5C48-940B-CB41DAA0416C}"/>
              </a:ext>
            </a:extLst>
          </p:cNvPr>
          <p:cNvSpPr/>
          <p:nvPr/>
        </p:nvSpPr>
        <p:spPr>
          <a:xfrm>
            <a:off x="117569" y="1841271"/>
            <a:ext cx="9741539" cy="1938566"/>
          </a:xfrm>
          <a:prstGeom prst="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3565EC31-D98D-F647-B2FA-4184B06E5496}"/>
              </a:ext>
            </a:extLst>
          </p:cNvPr>
          <p:cNvSpPr txBox="1"/>
          <p:nvPr/>
        </p:nvSpPr>
        <p:spPr>
          <a:xfrm>
            <a:off x="40227" y="3866505"/>
            <a:ext cx="5247527" cy="1200329"/>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Features – Improve productivity.</a:t>
            </a:r>
          </a:p>
          <a:p>
            <a:r>
              <a:rPr lang="en-US" dirty="0">
                <a:latin typeface="Calibri" panose="020F0502020204030204" pitchFamily="34" charset="0"/>
                <a:cs typeface="Calibri" panose="020F0502020204030204" pitchFamily="34" charset="0"/>
              </a:rPr>
              <a:t>	- have up to date images.</a:t>
            </a:r>
          </a:p>
          <a:p>
            <a:r>
              <a:rPr lang="en-US" dirty="0">
                <a:latin typeface="Calibri" panose="020F0502020204030204" pitchFamily="34" charset="0"/>
                <a:cs typeface="Calibri" panose="020F0502020204030204" pitchFamily="34" charset="0"/>
              </a:rPr>
              <a:t>	- Do not have to rely on Aws default Images.</a:t>
            </a:r>
          </a:p>
          <a:p>
            <a:r>
              <a:rPr lang="en-US" dirty="0">
                <a:latin typeface="Calibri" panose="020F0502020204030204" pitchFamily="34" charset="0"/>
                <a:cs typeface="Calibri" panose="020F0502020204030204" pitchFamily="34" charset="0"/>
              </a:rPr>
              <a:t>	- Built-in support for validation.</a:t>
            </a:r>
          </a:p>
        </p:txBody>
      </p:sp>
      <p:sp>
        <p:nvSpPr>
          <p:cNvPr id="16" name="TextBox 15">
            <a:extLst>
              <a:ext uri="{FF2B5EF4-FFF2-40B4-BE49-F238E27FC236}">
                <a16:creationId xmlns:a16="http://schemas.microsoft.com/office/drawing/2014/main" id="{3349FC44-A3DF-1640-9DC3-EF74CA40FADC}"/>
              </a:ext>
            </a:extLst>
          </p:cNvPr>
          <p:cNvSpPr txBox="1"/>
          <p:nvPr/>
        </p:nvSpPr>
        <p:spPr>
          <a:xfrm>
            <a:off x="5517931" y="3854693"/>
            <a:ext cx="4341177" cy="1477328"/>
          </a:xfrm>
          <a:prstGeom prst="rect">
            <a:avLst/>
          </a:prstGeom>
          <a:noFill/>
          <a:ln>
            <a:solidFill>
              <a:schemeClr val="tx1"/>
            </a:solidFill>
          </a:ln>
        </p:spPr>
        <p:txBody>
          <a:bodyPr wrap="square" rtlCol="0">
            <a:spAutoFit/>
          </a:bodyPr>
          <a:lstStyle/>
          <a:p>
            <a:r>
              <a:rPr lang="en-US" b="1" dirty="0"/>
              <a:t>RECIPE</a:t>
            </a:r>
          </a:p>
          <a:p>
            <a:r>
              <a:rPr lang="en-US" dirty="0"/>
              <a:t>Select the type of OS, select the image provided by AWS.</a:t>
            </a:r>
          </a:p>
          <a:p>
            <a:r>
              <a:rPr lang="en-US" dirty="0"/>
              <a:t>Select the build components, ex – python, php, docker, </a:t>
            </a:r>
            <a:r>
              <a:rPr lang="en-US" dirty="0" err="1"/>
              <a:t>powershell</a:t>
            </a:r>
            <a:r>
              <a:rPr lang="en-US" dirty="0"/>
              <a:t>, etc.</a:t>
            </a:r>
          </a:p>
        </p:txBody>
      </p:sp>
    </p:spTree>
    <p:extLst>
      <p:ext uri="{BB962C8B-B14F-4D97-AF65-F5344CB8AC3E}">
        <p14:creationId xmlns:p14="http://schemas.microsoft.com/office/powerpoint/2010/main" val="3252098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4232238" y="2911347"/>
            <a:ext cx="1616148"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THE END</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Tree>
    <p:extLst>
      <p:ext uri="{BB962C8B-B14F-4D97-AF65-F5344CB8AC3E}">
        <p14:creationId xmlns:p14="http://schemas.microsoft.com/office/powerpoint/2010/main" val="236398739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3667179" y="239863"/>
            <a:ext cx="2965492"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SERVICES IN AWS</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7" name="TextBox 6">
            <a:extLst>
              <a:ext uri="{FF2B5EF4-FFF2-40B4-BE49-F238E27FC236}">
                <a16:creationId xmlns:a16="http://schemas.microsoft.com/office/drawing/2014/main" id="{43E84C03-0954-B249-852D-D95D42CA18F1}"/>
              </a:ext>
            </a:extLst>
          </p:cNvPr>
          <p:cNvSpPr txBox="1"/>
          <p:nvPr/>
        </p:nvSpPr>
        <p:spPr>
          <a:xfrm>
            <a:off x="117569" y="995397"/>
            <a:ext cx="3385992" cy="5863144"/>
          </a:xfrm>
          <a:prstGeom prst="rect">
            <a:avLst/>
          </a:prstGeom>
          <a:noFill/>
        </p:spPr>
        <p:txBody>
          <a:bodyPr wrap="none" rtlCol="0">
            <a:spAutoFit/>
          </a:bodyPr>
          <a:lstStyle/>
          <a:p>
            <a:pPr marL="342900" indent="-342900">
              <a:buAutoNum type="arabicPeriod"/>
            </a:pPr>
            <a:r>
              <a:rPr lang="en-US" sz="1500" dirty="0">
                <a:solidFill>
                  <a:srgbClr val="FF0000"/>
                </a:solidFill>
              </a:rPr>
              <a:t>Compute</a:t>
            </a:r>
          </a:p>
          <a:p>
            <a:pPr marL="342900" indent="-342900">
              <a:buAutoNum type="arabicPeriod"/>
            </a:pPr>
            <a:r>
              <a:rPr lang="en-US" sz="1500" dirty="0"/>
              <a:t>Storage</a:t>
            </a:r>
          </a:p>
          <a:p>
            <a:pPr marL="342900" indent="-342900">
              <a:buAutoNum type="arabicPeriod"/>
            </a:pPr>
            <a:r>
              <a:rPr lang="en-US" sz="1500" dirty="0"/>
              <a:t>Database</a:t>
            </a:r>
          </a:p>
          <a:p>
            <a:pPr marL="342900" indent="-342900">
              <a:buAutoNum type="arabicPeriod"/>
            </a:pPr>
            <a:r>
              <a:rPr lang="en-US" sz="1500" dirty="0"/>
              <a:t>Migration and Transfer</a:t>
            </a:r>
          </a:p>
          <a:p>
            <a:pPr marL="342900" indent="-342900">
              <a:buAutoNum type="arabicPeriod"/>
            </a:pPr>
            <a:r>
              <a:rPr lang="en-US" sz="1500" dirty="0"/>
              <a:t>Networking and Content Delivery</a:t>
            </a:r>
          </a:p>
          <a:p>
            <a:pPr marL="342900" indent="-342900">
              <a:buAutoNum type="arabicPeriod"/>
            </a:pPr>
            <a:r>
              <a:rPr lang="en-US" sz="1500" dirty="0"/>
              <a:t>Developer Tools</a:t>
            </a:r>
          </a:p>
          <a:p>
            <a:pPr marL="342900" indent="-342900">
              <a:buAutoNum type="arabicPeriod"/>
            </a:pPr>
            <a:r>
              <a:rPr lang="en-US" sz="1500" dirty="0"/>
              <a:t>Customer Enablement</a:t>
            </a:r>
          </a:p>
          <a:p>
            <a:pPr marL="342900" indent="-342900">
              <a:buAutoNum type="arabicPeriod"/>
            </a:pPr>
            <a:r>
              <a:rPr lang="en-US" sz="1500" dirty="0"/>
              <a:t>Robotics</a:t>
            </a:r>
          </a:p>
          <a:p>
            <a:pPr marL="342900" indent="-342900">
              <a:buAutoNum type="arabicPeriod"/>
            </a:pPr>
            <a:r>
              <a:rPr lang="en-US" sz="1500" dirty="0"/>
              <a:t>Blockchain</a:t>
            </a:r>
          </a:p>
          <a:p>
            <a:pPr marL="342900" indent="-342900">
              <a:buAutoNum type="arabicPeriod"/>
            </a:pPr>
            <a:r>
              <a:rPr lang="en-US" sz="1500" dirty="0"/>
              <a:t>Satellite</a:t>
            </a:r>
          </a:p>
          <a:p>
            <a:pPr marL="342900" indent="-342900">
              <a:buAutoNum type="arabicPeriod"/>
            </a:pPr>
            <a:r>
              <a:rPr lang="en-US" sz="1500" dirty="0"/>
              <a:t>Quantum Technologies</a:t>
            </a:r>
          </a:p>
          <a:p>
            <a:pPr marL="342900" indent="-342900">
              <a:buAutoNum type="arabicPeriod"/>
            </a:pPr>
            <a:r>
              <a:rPr lang="en-US" sz="1500" dirty="0"/>
              <a:t>Management and Governance</a:t>
            </a:r>
          </a:p>
          <a:p>
            <a:pPr marL="342900" indent="-342900">
              <a:buAutoNum type="arabicPeriod"/>
            </a:pPr>
            <a:r>
              <a:rPr lang="en-US" sz="1500" dirty="0"/>
              <a:t>Media Services</a:t>
            </a:r>
          </a:p>
          <a:p>
            <a:pPr marL="342900" indent="-342900">
              <a:buAutoNum type="arabicPeriod"/>
            </a:pPr>
            <a:r>
              <a:rPr lang="en-US" sz="1500" dirty="0"/>
              <a:t>Machine Learning</a:t>
            </a:r>
          </a:p>
          <a:p>
            <a:pPr marL="342900" indent="-342900">
              <a:buAutoNum type="arabicPeriod"/>
            </a:pPr>
            <a:r>
              <a:rPr lang="en-US" sz="1500" dirty="0"/>
              <a:t>Analytics</a:t>
            </a:r>
          </a:p>
          <a:p>
            <a:pPr marL="342900" indent="-342900">
              <a:buAutoNum type="arabicPeriod"/>
            </a:pPr>
            <a:r>
              <a:rPr lang="en-US" sz="1500" dirty="0"/>
              <a:t>Security, Identity and Compliance</a:t>
            </a:r>
          </a:p>
          <a:p>
            <a:pPr marL="342900" indent="-342900">
              <a:buAutoNum type="arabicPeriod"/>
            </a:pPr>
            <a:r>
              <a:rPr lang="en-US" sz="1500" dirty="0"/>
              <a:t>AWS Cost Management</a:t>
            </a:r>
          </a:p>
          <a:p>
            <a:pPr marL="342900" indent="-342900">
              <a:buAutoNum type="arabicPeriod"/>
            </a:pPr>
            <a:r>
              <a:rPr lang="en-US" sz="1500" dirty="0"/>
              <a:t>Mobile</a:t>
            </a:r>
          </a:p>
          <a:p>
            <a:pPr marL="342900" indent="-342900">
              <a:buAutoNum type="arabicPeriod"/>
            </a:pPr>
            <a:r>
              <a:rPr lang="en-US" sz="1500" dirty="0"/>
              <a:t>AR &amp; VR</a:t>
            </a:r>
          </a:p>
          <a:p>
            <a:pPr marL="342900" indent="-342900">
              <a:buAutoNum type="arabicPeriod"/>
            </a:pPr>
            <a:r>
              <a:rPr lang="en-US" sz="1500" dirty="0"/>
              <a:t>Application Integration</a:t>
            </a:r>
          </a:p>
          <a:p>
            <a:pPr marL="342900" indent="-342900">
              <a:buAutoNum type="arabicPeriod"/>
            </a:pPr>
            <a:r>
              <a:rPr lang="en-US" sz="1500" dirty="0"/>
              <a:t>Customer Engagement</a:t>
            </a:r>
          </a:p>
          <a:p>
            <a:pPr marL="342900" indent="-342900">
              <a:buAutoNum type="arabicPeriod"/>
            </a:pPr>
            <a:r>
              <a:rPr lang="en-US" sz="1500" dirty="0"/>
              <a:t>Business Application</a:t>
            </a:r>
          </a:p>
          <a:p>
            <a:pPr marL="342900" indent="-342900">
              <a:buAutoNum type="arabicPeriod"/>
            </a:pPr>
            <a:r>
              <a:rPr lang="en-US" sz="1500" dirty="0"/>
              <a:t>End User Computing</a:t>
            </a:r>
          </a:p>
          <a:p>
            <a:pPr marL="342900" indent="-342900">
              <a:buAutoNum type="arabicPeriod"/>
            </a:pPr>
            <a:r>
              <a:rPr lang="en-US" sz="1500" dirty="0"/>
              <a:t>Internet of Things</a:t>
            </a:r>
          </a:p>
          <a:p>
            <a:pPr marL="342900" indent="-342900">
              <a:buAutoNum type="arabicPeriod"/>
            </a:pPr>
            <a:r>
              <a:rPr lang="en-US" sz="1500" dirty="0"/>
              <a:t>Game Development</a:t>
            </a:r>
          </a:p>
        </p:txBody>
      </p:sp>
    </p:spTree>
    <p:extLst>
      <p:ext uri="{BB962C8B-B14F-4D97-AF65-F5344CB8AC3E}">
        <p14:creationId xmlns:p14="http://schemas.microsoft.com/office/powerpoint/2010/main" val="23634115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3667179" y="239863"/>
            <a:ext cx="3312061"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COMPUTE SERVICE</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2" name="TextBox 1">
            <a:extLst>
              <a:ext uri="{FF2B5EF4-FFF2-40B4-BE49-F238E27FC236}">
                <a16:creationId xmlns:a16="http://schemas.microsoft.com/office/drawing/2014/main" id="{F5DBCB0F-EE57-2F4E-88B9-FEE8F4C2EAF8}"/>
              </a:ext>
            </a:extLst>
          </p:cNvPr>
          <p:cNvSpPr txBox="1"/>
          <p:nvPr/>
        </p:nvSpPr>
        <p:spPr>
          <a:xfrm>
            <a:off x="1482288" y="1216666"/>
            <a:ext cx="1120820" cy="369332"/>
          </a:xfrm>
          <a:prstGeom prst="rect">
            <a:avLst/>
          </a:prstGeom>
          <a:noFill/>
          <a:ln>
            <a:solidFill>
              <a:schemeClr val="tx1"/>
            </a:solidFill>
          </a:ln>
        </p:spPr>
        <p:txBody>
          <a:bodyPr wrap="none" rtlCol="0">
            <a:spAutoFit/>
          </a:bodyPr>
          <a:lstStyle/>
          <a:p>
            <a:r>
              <a:rPr lang="en-US" dirty="0"/>
              <a:t>Compute</a:t>
            </a:r>
          </a:p>
        </p:txBody>
      </p:sp>
      <p:sp>
        <p:nvSpPr>
          <p:cNvPr id="6" name="TextBox 5">
            <a:extLst>
              <a:ext uri="{FF2B5EF4-FFF2-40B4-BE49-F238E27FC236}">
                <a16:creationId xmlns:a16="http://schemas.microsoft.com/office/drawing/2014/main" id="{50A0293D-4B82-9A42-B2DC-1EC1170E9D0E}"/>
              </a:ext>
            </a:extLst>
          </p:cNvPr>
          <p:cNvSpPr txBox="1"/>
          <p:nvPr/>
        </p:nvSpPr>
        <p:spPr>
          <a:xfrm>
            <a:off x="2687424" y="1800625"/>
            <a:ext cx="979755" cy="369332"/>
          </a:xfrm>
          <a:prstGeom prst="rect">
            <a:avLst/>
          </a:prstGeom>
          <a:noFill/>
          <a:ln>
            <a:solidFill>
              <a:schemeClr val="tx1"/>
            </a:solidFill>
          </a:ln>
        </p:spPr>
        <p:txBody>
          <a:bodyPr wrap="none" rtlCol="0">
            <a:spAutoFit/>
          </a:bodyPr>
          <a:lstStyle/>
          <a:p>
            <a:pPr marL="342900" indent="-342900">
              <a:buAutoNum type="arabicPeriod"/>
            </a:pPr>
            <a:r>
              <a:rPr lang="en-US" dirty="0"/>
              <a:t>EC2</a:t>
            </a:r>
          </a:p>
        </p:txBody>
      </p:sp>
      <p:sp>
        <p:nvSpPr>
          <p:cNvPr id="8" name="TextBox 7">
            <a:extLst>
              <a:ext uri="{FF2B5EF4-FFF2-40B4-BE49-F238E27FC236}">
                <a16:creationId xmlns:a16="http://schemas.microsoft.com/office/drawing/2014/main" id="{0CE903B8-32F3-0F4F-ABD5-BDFEEE0D1223}"/>
              </a:ext>
            </a:extLst>
          </p:cNvPr>
          <p:cNvSpPr txBox="1"/>
          <p:nvPr/>
        </p:nvSpPr>
        <p:spPr>
          <a:xfrm>
            <a:off x="2684646" y="2257609"/>
            <a:ext cx="1415772" cy="369332"/>
          </a:xfrm>
          <a:prstGeom prst="rect">
            <a:avLst/>
          </a:prstGeom>
          <a:noFill/>
          <a:ln>
            <a:solidFill>
              <a:schemeClr val="tx1"/>
            </a:solidFill>
          </a:ln>
        </p:spPr>
        <p:txBody>
          <a:bodyPr wrap="none" rtlCol="0">
            <a:spAutoFit/>
          </a:bodyPr>
          <a:lstStyle/>
          <a:p>
            <a:r>
              <a:rPr lang="en-US" dirty="0"/>
              <a:t>2.   </a:t>
            </a:r>
            <a:r>
              <a:rPr lang="en-US" dirty="0" err="1"/>
              <a:t>Lightsail</a:t>
            </a:r>
            <a:endParaRPr lang="en-US" dirty="0"/>
          </a:p>
        </p:txBody>
      </p:sp>
      <p:sp>
        <p:nvSpPr>
          <p:cNvPr id="9" name="TextBox 8">
            <a:extLst>
              <a:ext uri="{FF2B5EF4-FFF2-40B4-BE49-F238E27FC236}">
                <a16:creationId xmlns:a16="http://schemas.microsoft.com/office/drawing/2014/main" id="{4ADC0858-16F3-6843-9F15-7AFDBEE79325}"/>
              </a:ext>
            </a:extLst>
          </p:cNvPr>
          <p:cNvSpPr txBox="1"/>
          <p:nvPr/>
        </p:nvSpPr>
        <p:spPr>
          <a:xfrm>
            <a:off x="2684646" y="2714594"/>
            <a:ext cx="1043876" cy="369332"/>
          </a:xfrm>
          <a:prstGeom prst="rect">
            <a:avLst/>
          </a:prstGeom>
          <a:noFill/>
          <a:ln>
            <a:solidFill>
              <a:schemeClr val="tx1"/>
            </a:solidFill>
          </a:ln>
        </p:spPr>
        <p:txBody>
          <a:bodyPr wrap="none" rtlCol="0">
            <a:spAutoFit/>
          </a:bodyPr>
          <a:lstStyle/>
          <a:p>
            <a:r>
              <a:rPr lang="en-US" dirty="0"/>
              <a:t>3.   ECS</a:t>
            </a:r>
          </a:p>
        </p:txBody>
      </p:sp>
      <p:sp>
        <p:nvSpPr>
          <p:cNvPr id="10" name="TextBox 9">
            <a:extLst>
              <a:ext uri="{FF2B5EF4-FFF2-40B4-BE49-F238E27FC236}">
                <a16:creationId xmlns:a16="http://schemas.microsoft.com/office/drawing/2014/main" id="{44431BF1-B10A-8243-ACED-8059DC870C6D}"/>
              </a:ext>
            </a:extLst>
          </p:cNvPr>
          <p:cNvSpPr txBox="1"/>
          <p:nvPr/>
        </p:nvSpPr>
        <p:spPr>
          <a:xfrm>
            <a:off x="2687385" y="3175042"/>
            <a:ext cx="1031051" cy="369332"/>
          </a:xfrm>
          <a:prstGeom prst="rect">
            <a:avLst/>
          </a:prstGeom>
          <a:noFill/>
          <a:ln>
            <a:solidFill>
              <a:schemeClr val="tx1"/>
            </a:solidFill>
          </a:ln>
        </p:spPr>
        <p:txBody>
          <a:bodyPr wrap="none" rtlCol="0">
            <a:spAutoFit/>
          </a:bodyPr>
          <a:lstStyle/>
          <a:p>
            <a:r>
              <a:rPr lang="en-US" dirty="0"/>
              <a:t>4.   EKS</a:t>
            </a:r>
          </a:p>
        </p:txBody>
      </p:sp>
      <p:sp>
        <p:nvSpPr>
          <p:cNvPr id="11" name="TextBox 10">
            <a:extLst>
              <a:ext uri="{FF2B5EF4-FFF2-40B4-BE49-F238E27FC236}">
                <a16:creationId xmlns:a16="http://schemas.microsoft.com/office/drawing/2014/main" id="{70B3534A-6FFC-1948-8D91-3493732F6201}"/>
              </a:ext>
            </a:extLst>
          </p:cNvPr>
          <p:cNvSpPr txBox="1"/>
          <p:nvPr/>
        </p:nvSpPr>
        <p:spPr>
          <a:xfrm>
            <a:off x="2691058" y="3645969"/>
            <a:ext cx="1402948" cy="369332"/>
          </a:xfrm>
          <a:prstGeom prst="rect">
            <a:avLst/>
          </a:prstGeom>
          <a:noFill/>
          <a:ln>
            <a:solidFill>
              <a:schemeClr val="tx1"/>
            </a:solidFill>
          </a:ln>
        </p:spPr>
        <p:txBody>
          <a:bodyPr wrap="none" rtlCol="0">
            <a:spAutoFit/>
          </a:bodyPr>
          <a:lstStyle/>
          <a:p>
            <a:r>
              <a:rPr lang="en-US" dirty="0"/>
              <a:t>5.   Lambda</a:t>
            </a:r>
          </a:p>
        </p:txBody>
      </p:sp>
      <p:sp>
        <p:nvSpPr>
          <p:cNvPr id="12" name="TextBox 11">
            <a:extLst>
              <a:ext uri="{FF2B5EF4-FFF2-40B4-BE49-F238E27FC236}">
                <a16:creationId xmlns:a16="http://schemas.microsoft.com/office/drawing/2014/main" id="{411DD40A-C2F2-ED41-BD00-1379ED3119EA}"/>
              </a:ext>
            </a:extLst>
          </p:cNvPr>
          <p:cNvSpPr txBox="1"/>
          <p:nvPr/>
        </p:nvSpPr>
        <p:spPr>
          <a:xfrm>
            <a:off x="2681868" y="4109156"/>
            <a:ext cx="2326278" cy="369332"/>
          </a:xfrm>
          <a:prstGeom prst="rect">
            <a:avLst/>
          </a:prstGeom>
          <a:noFill/>
          <a:ln>
            <a:solidFill>
              <a:schemeClr val="tx1"/>
            </a:solidFill>
          </a:ln>
        </p:spPr>
        <p:txBody>
          <a:bodyPr wrap="none" rtlCol="0">
            <a:spAutoFit/>
          </a:bodyPr>
          <a:lstStyle/>
          <a:p>
            <a:r>
              <a:rPr lang="en-US" dirty="0"/>
              <a:t>6.   Elastic Beanstalk</a:t>
            </a:r>
          </a:p>
        </p:txBody>
      </p:sp>
      <p:sp>
        <p:nvSpPr>
          <p:cNvPr id="13" name="TextBox 12">
            <a:extLst>
              <a:ext uri="{FF2B5EF4-FFF2-40B4-BE49-F238E27FC236}">
                <a16:creationId xmlns:a16="http://schemas.microsoft.com/office/drawing/2014/main" id="{F0F8C925-FB67-2048-91E3-E071C35C8D4E}"/>
              </a:ext>
            </a:extLst>
          </p:cNvPr>
          <p:cNvSpPr txBox="1"/>
          <p:nvPr/>
        </p:nvSpPr>
        <p:spPr>
          <a:xfrm>
            <a:off x="2681868" y="4554130"/>
            <a:ext cx="2061270" cy="369332"/>
          </a:xfrm>
          <a:prstGeom prst="rect">
            <a:avLst/>
          </a:prstGeom>
          <a:noFill/>
          <a:ln>
            <a:solidFill>
              <a:schemeClr val="tx1"/>
            </a:solidFill>
          </a:ln>
        </p:spPr>
        <p:txBody>
          <a:bodyPr wrap="none" rtlCol="0">
            <a:spAutoFit/>
          </a:bodyPr>
          <a:lstStyle/>
          <a:p>
            <a:r>
              <a:rPr lang="en-US" dirty="0"/>
              <a:t>6.   AWS Outposts</a:t>
            </a:r>
          </a:p>
        </p:txBody>
      </p:sp>
      <p:sp>
        <p:nvSpPr>
          <p:cNvPr id="14" name="TextBox 13">
            <a:extLst>
              <a:ext uri="{FF2B5EF4-FFF2-40B4-BE49-F238E27FC236}">
                <a16:creationId xmlns:a16="http://schemas.microsoft.com/office/drawing/2014/main" id="{D436FB92-DDE3-424D-AD1D-6A07EAF29002}"/>
              </a:ext>
            </a:extLst>
          </p:cNvPr>
          <p:cNvSpPr txBox="1"/>
          <p:nvPr/>
        </p:nvSpPr>
        <p:spPr>
          <a:xfrm>
            <a:off x="2681868" y="4999104"/>
            <a:ext cx="2505814" cy="369332"/>
          </a:xfrm>
          <a:prstGeom prst="rect">
            <a:avLst/>
          </a:prstGeom>
          <a:noFill/>
          <a:ln>
            <a:solidFill>
              <a:schemeClr val="tx1"/>
            </a:solidFill>
          </a:ln>
        </p:spPr>
        <p:txBody>
          <a:bodyPr wrap="none" rtlCol="0">
            <a:spAutoFit/>
          </a:bodyPr>
          <a:lstStyle/>
          <a:p>
            <a:r>
              <a:rPr lang="en-US" dirty="0"/>
              <a:t>6.   EC2 Image Builder</a:t>
            </a:r>
          </a:p>
        </p:txBody>
      </p:sp>
    </p:spTree>
    <p:extLst>
      <p:ext uri="{BB962C8B-B14F-4D97-AF65-F5344CB8AC3E}">
        <p14:creationId xmlns:p14="http://schemas.microsoft.com/office/powerpoint/2010/main" val="11581498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2783473" y="200790"/>
            <a:ext cx="5466561"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EC2 - ELASTIC COMPUTE CLOUD</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3" name="TextBox 2">
            <a:extLst>
              <a:ext uri="{FF2B5EF4-FFF2-40B4-BE49-F238E27FC236}">
                <a16:creationId xmlns:a16="http://schemas.microsoft.com/office/drawing/2014/main" id="{6A1BFA01-FFCC-4848-9252-23101D270C60}"/>
              </a:ext>
            </a:extLst>
          </p:cNvPr>
          <p:cNvSpPr txBox="1"/>
          <p:nvPr/>
        </p:nvSpPr>
        <p:spPr>
          <a:xfrm>
            <a:off x="1098679" y="1046377"/>
            <a:ext cx="8750018" cy="369332"/>
          </a:xfrm>
          <a:prstGeom prst="rect">
            <a:avLst/>
          </a:prstGeom>
          <a:noFill/>
        </p:spPr>
        <p:txBody>
          <a:bodyPr wrap="square" rtlCol="0">
            <a:spAutoFit/>
          </a:bodyPr>
          <a:lstStyle/>
          <a:p>
            <a:r>
              <a:rPr lang="en-US" b="1" dirty="0"/>
              <a:t>Amazon EC2 </a:t>
            </a:r>
            <a:r>
              <a:rPr lang="en-US" dirty="0"/>
              <a:t>is a service which helps the developer sin provisioning VMs in cloud </a:t>
            </a:r>
          </a:p>
        </p:txBody>
      </p:sp>
      <p:sp>
        <p:nvSpPr>
          <p:cNvPr id="5" name="TextBox 4">
            <a:extLst>
              <a:ext uri="{FF2B5EF4-FFF2-40B4-BE49-F238E27FC236}">
                <a16:creationId xmlns:a16="http://schemas.microsoft.com/office/drawing/2014/main" id="{471C6F76-F648-884D-940F-4988228A9FC2}"/>
              </a:ext>
            </a:extLst>
          </p:cNvPr>
          <p:cNvSpPr txBox="1"/>
          <p:nvPr/>
        </p:nvSpPr>
        <p:spPr>
          <a:xfrm>
            <a:off x="1098678" y="1346953"/>
            <a:ext cx="8836153" cy="646331"/>
          </a:xfrm>
          <a:prstGeom prst="rect">
            <a:avLst/>
          </a:prstGeom>
          <a:noFill/>
        </p:spPr>
        <p:txBody>
          <a:bodyPr wrap="square" rtlCol="0">
            <a:spAutoFit/>
          </a:bodyPr>
          <a:lstStyle/>
          <a:p>
            <a:pPr algn="just"/>
            <a:r>
              <a:rPr lang="en-US" b="1" dirty="0"/>
              <a:t>AMI – Amazon Machine Image </a:t>
            </a:r>
            <a:r>
              <a:rPr lang="en-US" dirty="0"/>
              <a:t>- An Amazon Machine Image (AMI) provides the information required to launch an instance.</a:t>
            </a:r>
          </a:p>
        </p:txBody>
      </p:sp>
      <p:pic>
        <p:nvPicPr>
          <p:cNvPr id="7" name="Picture 6">
            <a:extLst>
              <a:ext uri="{FF2B5EF4-FFF2-40B4-BE49-F238E27FC236}">
                <a16:creationId xmlns:a16="http://schemas.microsoft.com/office/drawing/2014/main" id="{62A4EABC-D536-AC4A-B8C8-BD7E2A470ED4}"/>
              </a:ext>
            </a:extLst>
          </p:cNvPr>
          <p:cNvPicPr>
            <a:picLocks noChangeAspect="1"/>
          </p:cNvPicPr>
          <p:nvPr/>
        </p:nvPicPr>
        <p:blipFill>
          <a:blip r:embed="rId4"/>
          <a:stretch>
            <a:fillRect/>
          </a:stretch>
        </p:blipFill>
        <p:spPr>
          <a:xfrm>
            <a:off x="117569" y="2091600"/>
            <a:ext cx="9731128" cy="903414"/>
          </a:xfrm>
          <a:prstGeom prst="rect">
            <a:avLst/>
          </a:prstGeom>
          <a:ln>
            <a:solidFill>
              <a:schemeClr val="tx1"/>
            </a:solidFill>
          </a:ln>
        </p:spPr>
      </p:pic>
      <p:pic>
        <p:nvPicPr>
          <p:cNvPr id="16" name="Picture 15">
            <a:extLst>
              <a:ext uri="{FF2B5EF4-FFF2-40B4-BE49-F238E27FC236}">
                <a16:creationId xmlns:a16="http://schemas.microsoft.com/office/drawing/2014/main" id="{D6D857E6-F79C-3644-8EC2-6690E5547AAB}"/>
              </a:ext>
            </a:extLst>
          </p:cNvPr>
          <p:cNvPicPr>
            <a:picLocks noChangeAspect="1"/>
          </p:cNvPicPr>
          <p:nvPr/>
        </p:nvPicPr>
        <p:blipFill rotWithShape="1">
          <a:blip r:embed="rId5"/>
          <a:srcRect l="31378" t="6897" r="29432" b="36417"/>
          <a:stretch/>
        </p:blipFill>
        <p:spPr>
          <a:xfrm>
            <a:off x="0" y="818374"/>
            <a:ext cx="1247494" cy="1152857"/>
          </a:xfrm>
          <a:prstGeom prst="rect">
            <a:avLst/>
          </a:prstGeom>
        </p:spPr>
      </p:pic>
      <p:sp>
        <p:nvSpPr>
          <p:cNvPr id="17" name="Rectangle 16">
            <a:extLst>
              <a:ext uri="{FF2B5EF4-FFF2-40B4-BE49-F238E27FC236}">
                <a16:creationId xmlns:a16="http://schemas.microsoft.com/office/drawing/2014/main" id="{62F2D6BA-4848-4B43-BB36-BDE5E649FB47}"/>
              </a:ext>
            </a:extLst>
          </p:cNvPr>
          <p:cNvSpPr/>
          <p:nvPr/>
        </p:nvSpPr>
        <p:spPr>
          <a:xfrm>
            <a:off x="8662086" y="2541480"/>
            <a:ext cx="1069042" cy="451707"/>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23937-6BAB-6548-8FA6-5F803950A3B0}"/>
              </a:ext>
            </a:extLst>
          </p:cNvPr>
          <p:cNvSpPr/>
          <p:nvPr/>
        </p:nvSpPr>
        <p:spPr>
          <a:xfrm>
            <a:off x="1086322" y="2795475"/>
            <a:ext cx="1069042" cy="172998"/>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44AD241-CD43-B84C-9599-34A8F9B8D9E1}"/>
              </a:ext>
            </a:extLst>
          </p:cNvPr>
          <p:cNvSpPr/>
          <p:nvPr/>
        </p:nvSpPr>
        <p:spPr>
          <a:xfrm>
            <a:off x="2185367" y="2795475"/>
            <a:ext cx="1069042" cy="172998"/>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3A4A8D3-30BB-B041-9B56-F6DBD2273D1A}"/>
              </a:ext>
            </a:extLst>
          </p:cNvPr>
          <p:cNvSpPr txBox="1"/>
          <p:nvPr/>
        </p:nvSpPr>
        <p:spPr>
          <a:xfrm>
            <a:off x="0" y="3031545"/>
            <a:ext cx="9904477" cy="2893100"/>
          </a:xfrm>
          <a:prstGeom prst="rect">
            <a:avLst/>
          </a:prstGeom>
          <a:noFill/>
        </p:spPr>
        <p:txBody>
          <a:bodyPr wrap="square" rtlCol="0">
            <a:spAutoFit/>
          </a:bodyPr>
          <a:lstStyle/>
          <a:p>
            <a:pPr algn="just"/>
            <a:r>
              <a:rPr lang="en-US" b="1" dirty="0"/>
              <a:t>HVM – Hardware Virtual Machine </a:t>
            </a:r>
            <a:r>
              <a:rPr lang="en-US" dirty="0"/>
              <a:t>- instance that mimics bare-metal server setup which provides better hardware isolation. With this instance type, the OS can run directly on top of the Virtual Machine without additional configuration making it to look like it is running on a real physical server.</a:t>
            </a:r>
          </a:p>
          <a:p>
            <a:pPr algn="just"/>
            <a:endParaRPr lang="en-US" sz="1000" dirty="0"/>
          </a:p>
          <a:p>
            <a:pPr algn="just"/>
            <a:r>
              <a:rPr lang="en-US" b="1" dirty="0"/>
              <a:t>EBS – Elastic Block Storage </a:t>
            </a:r>
            <a:r>
              <a:rPr lang="en-US" dirty="0"/>
              <a:t>– It is a high performance block storage service mainly used for high throughput and transaction intensive workloads.</a:t>
            </a:r>
          </a:p>
          <a:p>
            <a:pPr algn="just"/>
            <a:endParaRPr lang="en-US" sz="1000" dirty="0"/>
          </a:p>
          <a:p>
            <a:pPr algn="just"/>
            <a:r>
              <a:rPr lang="en-US" b="1" dirty="0"/>
              <a:t>Instance type </a:t>
            </a:r>
            <a:r>
              <a:rPr lang="en-US" dirty="0"/>
              <a:t>- They have varying combinations of CPU, memory, storage, and networking capacity, and give you the flexibility to choose the appropriate mix of resources for your applications.</a:t>
            </a:r>
          </a:p>
        </p:txBody>
      </p:sp>
      <p:cxnSp>
        <p:nvCxnSpPr>
          <p:cNvPr id="22" name="Straight Arrow Connector 21">
            <a:extLst>
              <a:ext uri="{FF2B5EF4-FFF2-40B4-BE49-F238E27FC236}">
                <a16:creationId xmlns:a16="http://schemas.microsoft.com/office/drawing/2014/main" id="{54E78B41-6929-B343-9C24-23D187DACB53}"/>
              </a:ext>
            </a:extLst>
          </p:cNvPr>
          <p:cNvCxnSpPr/>
          <p:nvPr/>
        </p:nvCxnSpPr>
        <p:spPr>
          <a:xfrm flipH="1">
            <a:off x="725786" y="1633047"/>
            <a:ext cx="447566" cy="5816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94D05110-C241-3545-9105-B8D2F0E1FF9D}"/>
              </a:ext>
            </a:extLst>
          </p:cNvPr>
          <p:cNvPicPr>
            <a:picLocks noChangeAspect="1"/>
          </p:cNvPicPr>
          <p:nvPr/>
        </p:nvPicPr>
        <p:blipFill>
          <a:blip r:embed="rId6"/>
          <a:stretch>
            <a:fillRect/>
          </a:stretch>
        </p:blipFill>
        <p:spPr>
          <a:xfrm>
            <a:off x="94123" y="5950788"/>
            <a:ext cx="9731128" cy="534025"/>
          </a:xfrm>
          <a:prstGeom prst="rect">
            <a:avLst/>
          </a:prstGeom>
          <a:ln>
            <a:solidFill>
              <a:schemeClr val="accent1">
                <a:shade val="50000"/>
              </a:schemeClr>
            </a:solidFill>
          </a:ln>
        </p:spPr>
      </p:pic>
      <p:sp>
        <p:nvSpPr>
          <p:cNvPr id="24" name="TextBox 23">
            <a:extLst>
              <a:ext uri="{FF2B5EF4-FFF2-40B4-BE49-F238E27FC236}">
                <a16:creationId xmlns:a16="http://schemas.microsoft.com/office/drawing/2014/main" id="{8918F289-8F51-1247-824D-EF2E2393D8DC}"/>
              </a:ext>
            </a:extLst>
          </p:cNvPr>
          <p:cNvSpPr txBox="1"/>
          <p:nvPr/>
        </p:nvSpPr>
        <p:spPr>
          <a:xfrm>
            <a:off x="0" y="6531705"/>
            <a:ext cx="9904476" cy="646331"/>
          </a:xfrm>
          <a:prstGeom prst="rect">
            <a:avLst/>
          </a:prstGeom>
          <a:noFill/>
        </p:spPr>
        <p:txBody>
          <a:bodyPr wrap="square" rtlCol="0">
            <a:spAutoFit/>
          </a:bodyPr>
          <a:lstStyle/>
          <a:p>
            <a:pPr algn="just"/>
            <a:r>
              <a:rPr lang="en-US" b="1" dirty="0"/>
              <a:t>Security Groups </a:t>
            </a:r>
            <a:r>
              <a:rPr lang="en-US" dirty="0"/>
              <a:t>- A </a:t>
            </a:r>
            <a:r>
              <a:rPr lang="en-US" i="1" dirty="0"/>
              <a:t>security group</a:t>
            </a:r>
            <a:r>
              <a:rPr lang="en-US" dirty="0"/>
              <a:t> acts as a virtual firewall for your instance to control inbound and outbound traffic.</a:t>
            </a:r>
          </a:p>
        </p:txBody>
      </p:sp>
    </p:spTree>
    <p:extLst>
      <p:ext uri="{BB962C8B-B14F-4D97-AF65-F5344CB8AC3E}">
        <p14:creationId xmlns:p14="http://schemas.microsoft.com/office/powerpoint/2010/main" val="33631559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4048694" y="231209"/>
            <a:ext cx="1983235"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LIGHTSAIL</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2" name="Rectangle 1">
            <a:extLst>
              <a:ext uri="{FF2B5EF4-FFF2-40B4-BE49-F238E27FC236}">
                <a16:creationId xmlns:a16="http://schemas.microsoft.com/office/drawing/2014/main" id="{37412DB0-3911-5249-8508-41FED6B918F5}"/>
              </a:ext>
            </a:extLst>
          </p:cNvPr>
          <p:cNvSpPr/>
          <p:nvPr/>
        </p:nvSpPr>
        <p:spPr>
          <a:xfrm>
            <a:off x="1725827" y="922861"/>
            <a:ext cx="8194431" cy="1200329"/>
          </a:xfrm>
          <a:prstGeom prst="rect">
            <a:avLst/>
          </a:prstGeom>
        </p:spPr>
        <p:txBody>
          <a:bodyPr wrap="square">
            <a:spAutoFit/>
          </a:bodyPr>
          <a:lstStyle/>
          <a:p>
            <a:pPr algn="just"/>
            <a:r>
              <a:rPr lang="en-US" dirty="0" err="1">
                <a:solidFill>
                  <a:srgbClr val="333333"/>
                </a:solidFill>
                <a:latin typeface="AmazonEmber"/>
              </a:rPr>
              <a:t>Lightsail</a:t>
            </a:r>
            <a:r>
              <a:rPr lang="en-US" dirty="0">
                <a:solidFill>
                  <a:srgbClr val="333333"/>
                </a:solidFill>
                <a:latin typeface="AmazonEmber"/>
              </a:rPr>
              <a:t> is an easy-to-use cloud platform that offers you everything needed to build an application or website. </a:t>
            </a:r>
            <a:r>
              <a:rPr lang="en-US" dirty="0" err="1">
                <a:solidFill>
                  <a:srgbClr val="333333"/>
                </a:solidFill>
                <a:latin typeface="AmazonEmber"/>
              </a:rPr>
              <a:t>Lightsail</a:t>
            </a:r>
            <a:r>
              <a:rPr lang="en-US" dirty="0">
                <a:solidFill>
                  <a:srgbClr val="333333"/>
                </a:solidFill>
                <a:latin typeface="AmazonEmber"/>
              </a:rPr>
              <a:t> is ideal for simple workloads, quick developments. We can choose the instance image and select the application that needs to be preinstalled in the instance.</a:t>
            </a:r>
          </a:p>
        </p:txBody>
      </p:sp>
      <p:pic>
        <p:nvPicPr>
          <p:cNvPr id="6" name="Picture 5">
            <a:extLst>
              <a:ext uri="{FF2B5EF4-FFF2-40B4-BE49-F238E27FC236}">
                <a16:creationId xmlns:a16="http://schemas.microsoft.com/office/drawing/2014/main" id="{ABFAAD84-4DAB-3643-AEB4-C591983C8F34}"/>
              </a:ext>
            </a:extLst>
          </p:cNvPr>
          <p:cNvPicPr>
            <a:picLocks noChangeAspect="1"/>
          </p:cNvPicPr>
          <p:nvPr/>
        </p:nvPicPr>
        <p:blipFill rotWithShape="1">
          <a:blip r:embed="rId4"/>
          <a:srcRect l="23491" t="27715" r="20572" b="28911"/>
          <a:stretch/>
        </p:blipFill>
        <p:spPr>
          <a:xfrm>
            <a:off x="154640" y="1009360"/>
            <a:ext cx="1601932" cy="586154"/>
          </a:xfrm>
          <a:prstGeom prst="rect">
            <a:avLst/>
          </a:prstGeom>
          <a:ln>
            <a:solidFill>
              <a:schemeClr val="tx1"/>
            </a:solidFill>
          </a:ln>
        </p:spPr>
      </p:pic>
      <p:pic>
        <p:nvPicPr>
          <p:cNvPr id="8" name="Picture 7">
            <a:extLst>
              <a:ext uri="{FF2B5EF4-FFF2-40B4-BE49-F238E27FC236}">
                <a16:creationId xmlns:a16="http://schemas.microsoft.com/office/drawing/2014/main" id="{0F20259D-1AAB-8344-A3F0-F9AE5451D508}"/>
              </a:ext>
            </a:extLst>
          </p:cNvPr>
          <p:cNvPicPr>
            <a:picLocks noChangeAspect="1"/>
          </p:cNvPicPr>
          <p:nvPr/>
        </p:nvPicPr>
        <p:blipFill>
          <a:blip r:embed="rId5"/>
          <a:stretch>
            <a:fillRect/>
          </a:stretch>
        </p:blipFill>
        <p:spPr>
          <a:xfrm>
            <a:off x="169247" y="2148948"/>
            <a:ext cx="2422234" cy="2880257"/>
          </a:xfrm>
          <a:prstGeom prst="rect">
            <a:avLst/>
          </a:prstGeom>
          <a:ln>
            <a:solidFill>
              <a:schemeClr val="tx1"/>
            </a:solidFill>
          </a:ln>
        </p:spPr>
      </p:pic>
      <p:pic>
        <p:nvPicPr>
          <p:cNvPr id="9" name="Picture 8">
            <a:extLst>
              <a:ext uri="{FF2B5EF4-FFF2-40B4-BE49-F238E27FC236}">
                <a16:creationId xmlns:a16="http://schemas.microsoft.com/office/drawing/2014/main" id="{758D1057-C71A-C04C-819C-32D477389273}"/>
              </a:ext>
            </a:extLst>
          </p:cNvPr>
          <p:cNvPicPr>
            <a:picLocks noChangeAspect="1"/>
          </p:cNvPicPr>
          <p:nvPr/>
        </p:nvPicPr>
        <p:blipFill>
          <a:blip r:embed="rId6"/>
          <a:stretch>
            <a:fillRect/>
          </a:stretch>
        </p:blipFill>
        <p:spPr>
          <a:xfrm>
            <a:off x="2652666" y="2148948"/>
            <a:ext cx="2522517" cy="2880257"/>
          </a:xfrm>
          <a:prstGeom prst="rect">
            <a:avLst/>
          </a:prstGeom>
          <a:ln>
            <a:solidFill>
              <a:schemeClr val="tx1"/>
            </a:solidFill>
          </a:ln>
        </p:spPr>
      </p:pic>
      <p:pic>
        <p:nvPicPr>
          <p:cNvPr id="10" name="Picture 9">
            <a:extLst>
              <a:ext uri="{FF2B5EF4-FFF2-40B4-BE49-F238E27FC236}">
                <a16:creationId xmlns:a16="http://schemas.microsoft.com/office/drawing/2014/main" id="{1D684F72-C7DD-7946-99E8-FF95CFDAF1A5}"/>
              </a:ext>
            </a:extLst>
          </p:cNvPr>
          <p:cNvPicPr>
            <a:picLocks noChangeAspect="1"/>
          </p:cNvPicPr>
          <p:nvPr/>
        </p:nvPicPr>
        <p:blipFill>
          <a:blip r:embed="rId7"/>
          <a:stretch>
            <a:fillRect/>
          </a:stretch>
        </p:blipFill>
        <p:spPr>
          <a:xfrm>
            <a:off x="5257369" y="2136592"/>
            <a:ext cx="2292610" cy="2893670"/>
          </a:xfrm>
          <a:prstGeom prst="rect">
            <a:avLst/>
          </a:prstGeom>
          <a:ln>
            <a:solidFill>
              <a:schemeClr val="tx1"/>
            </a:solidFill>
          </a:ln>
        </p:spPr>
      </p:pic>
      <p:pic>
        <p:nvPicPr>
          <p:cNvPr id="11" name="Picture 10">
            <a:extLst>
              <a:ext uri="{FF2B5EF4-FFF2-40B4-BE49-F238E27FC236}">
                <a16:creationId xmlns:a16="http://schemas.microsoft.com/office/drawing/2014/main" id="{5F019D8D-E76E-C04B-9EC0-4A0F5AD82CB8}"/>
              </a:ext>
            </a:extLst>
          </p:cNvPr>
          <p:cNvPicPr>
            <a:picLocks noChangeAspect="1"/>
          </p:cNvPicPr>
          <p:nvPr/>
        </p:nvPicPr>
        <p:blipFill>
          <a:blip r:embed="rId8"/>
          <a:stretch>
            <a:fillRect/>
          </a:stretch>
        </p:blipFill>
        <p:spPr>
          <a:xfrm>
            <a:off x="7619808" y="2136592"/>
            <a:ext cx="2303540" cy="2892613"/>
          </a:xfrm>
          <a:prstGeom prst="rect">
            <a:avLst/>
          </a:prstGeom>
          <a:ln>
            <a:solidFill>
              <a:schemeClr val="tx1"/>
            </a:solidFill>
          </a:ln>
        </p:spPr>
      </p:pic>
      <p:pic>
        <p:nvPicPr>
          <p:cNvPr id="12" name="Picture 11">
            <a:extLst>
              <a:ext uri="{FF2B5EF4-FFF2-40B4-BE49-F238E27FC236}">
                <a16:creationId xmlns:a16="http://schemas.microsoft.com/office/drawing/2014/main" id="{93307D35-3F93-6443-873C-6071C6BB7C9C}"/>
              </a:ext>
            </a:extLst>
          </p:cNvPr>
          <p:cNvPicPr>
            <a:picLocks noChangeAspect="1"/>
          </p:cNvPicPr>
          <p:nvPr/>
        </p:nvPicPr>
        <p:blipFill>
          <a:blip r:embed="rId9"/>
          <a:stretch>
            <a:fillRect/>
          </a:stretch>
        </p:blipFill>
        <p:spPr>
          <a:xfrm>
            <a:off x="5257368" y="5177526"/>
            <a:ext cx="982793" cy="1330046"/>
          </a:xfrm>
          <a:prstGeom prst="rect">
            <a:avLst/>
          </a:prstGeom>
        </p:spPr>
      </p:pic>
      <p:pic>
        <p:nvPicPr>
          <p:cNvPr id="13" name="Picture 12">
            <a:extLst>
              <a:ext uri="{FF2B5EF4-FFF2-40B4-BE49-F238E27FC236}">
                <a16:creationId xmlns:a16="http://schemas.microsoft.com/office/drawing/2014/main" id="{D5DF2B36-F0B1-2849-B732-264E0C0602EC}"/>
              </a:ext>
            </a:extLst>
          </p:cNvPr>
          <p:cNvPicPr>
            <a:picLocks noChangeAspect="1"/>
          </p:cNvPicPr>
          <p:nvPr/>
        </p:nvPicPr>
        <p:blipFill>
          <a:blip r:embed="rId10"/>
          <a:stretch>
            <a:fillRect/>
          </a:stretch>
        </p:blipFill>
        <p:spPr>
          <a:xfrm>
            <a:off x="6278616" y="5185967"/>
            <a:ext cx="1280350" cy="1270650"/>
          </a:xfrm>
          <a:prstGeom prst="rect">
            <a:avLst/>
          </a:prstGeom>
        </p:spPr>
      </p:pic>
      <p:sp>
        <p:nvSpPr>
          <p:cNvPr id="14" name="TextBox 13">
            <a:extLst>
              <a:ext uri="{FF2B5EF4-FFF2-40B4-BE49-F238E27FC236}">
                <a16:creationId xmlns:a16="http://schemas.microsoft.com/office/drawing/2014/main" id="{C004930A-1707-6446-B14E-87BB87EB5C0A}"/>
              </a:ext>
            </a:extLst>
          </p:cNvPr>
          <p:cNvSpPr txBox="1"/>
          <p:nvPr/>
        </p:nvSpPr>
        <p:spPr>
          <a:xfrm>
            <a:off x="6227804" y="6466024"/>
            <a:ext cx="1378904" cy="246221"/>
          </a:xfrm>
          <a:prstGeom prst="rect">
            <a:avLst/>
          </a:prstGeom>
          <a:noFill/>
        </p:spPr>
        <p:txBody>
          <a:bodyPr wrap="none" rtlCol="0">
            <a:spAutoFit/>
          </a:bodyPr>
          <a:lstStyle/>
          <a:p>
            <a:r>
              <a:rPr lang="en-US" sz="1000" dirty="0" err="1"/>
              <a:t>Cerebrus</a:t>
            </a:r>
            <a:r>
              <a:rPr lang="en-US" sz="1000" dirty="0"/>
              <a:t> FTP server</a:t>
            </a:r>
          </a:p>
        </p:txBody>
      </p:sp>
      <p:pic>
        <p:nvPicPr>
          <p:cNvPr id="25" name="Picture 24">
            <a:extLst>
              <a:ext uri="{FF2B5EF4-FFF2-40B4-BE49-F238E27FC236}">
                <a16:creationId xmlns:a16="http://schemas.microsoft.com/office/drawing/2014/main" id="{680288B1-0EC5-5B4C-9785-35CA5D4C5437}"/>
              </a:ext>
            </a:extLst>
          </p:cNvPr>
          <p:cNvPicPr>
            <a:picLocks noChangeAspect="1"/>
          </p:cNvPicPr>
          <p:nvPr/>
        </p:nvPicPr>
        <p:blipFill>
          <a:blip r:embed="rId11"/>
          <a:stretch>
            <a:fillRect/>
          </a:stretch>
        </p:blipFill>
        <p:spPr>
          <a:xfrm>
            <a:off x="3392319" y="5322790"/>
            <a:ext cx="997004" cy="997004"/>
          </a:xfrm>
          <a:prstGeom prst="rect">
            <a:avLst/>
          </a:prstGeom>
        </p:spPr>
      </p:pic>
      <p:sp>
        <p:nvSpPr>
          <p:cNvPr id="26" name="TextBox 25">
            <a:extLst>
              <a:ext uri="{FF2B5EF4-FFF2-40B4-BE49-F238E27FC236}">
                <a16:creationId xmlns:a16="http://schemas.microsoft.com/office/drawing/2014/main" id="{F703C570-678A-7E4C-B54A-31B66D8CA3F5}"/>
              </a:ext>
            </a:extLst>
          </p:cNvPr>
          <p:cNvSpPr txBox="1"/>
          <p:nvPr/>
        </p:nvSpPr>
        <p:spPr>
          <a:xfrm>
            <a:off x="3489108" y="6451275"/>
            <a:ext cx="803425" cy="246221"/>
          </a:xfrm>
          <a:prstGeom prst="rect">
            <a:avLst/>
          </a:prstGeom>
          <a:noFill/>
        </p:spPr>
        <p:txBody>
          <a:bodyPr wrap="none" rtlCol="0">
            <a:spAutoFit/>
          </a:bodyPr>
          <a:lstStyle/>
          <a:p>
            <a:r>
              <a:rPr lang="en-US" sz="1000" dirty="0" err="1"/>
              <a:t>Wordpress</a:t>
            </a:r>
            <a:endParaRPr lang="en-US" sz="1000" dirty="0"/>
          </a:p>
        </p:txBody>
      </p:sp>
      <p:pic>
        <p:nvPicPr>
          <p:cNvPr id="27" name="Picture 26">
            <a:extLst>
              <a:ext uri="{FF2B5EF4-FFF2-40B4-BE49-F238E27FC236}">
                <a16:creationId xmlns:a16="http://schemas.microsoft.com/office/drawing/2014/main" id="{804CB724-5A9F-7749-95D4-33D62156E11B}"/>
              </a:ext>
            </a:extLst>
          </p:cNvPr>
          <p:cNvPicPr>
            <a:picLocks noChangeAspect="1"/>
          </p:cNvPicPr>
          <p:nvPr/>
        </p:nvPicPr>
        <p:blipFill rotWithShape="1">
          <a:blip r:embed="rId12"/>
          <a:srcRect l="9286" t="16614" r="9751" b="21732"/>
          <a:stretch/>
        </p:blipFill>
        <p:spPr>
          <a:xfrm>
            <a:off x="169247" y="5177526"/>
            <a:ext cx="1747260" cy="887045"/>
          </a:xfrm>
          <a:prstGeom prst="rect">
            <a:avLst/>
          </a:prstGeom>
          <a:ln>
            <a:solidFill>
              <a:schemeClr val="tx1"/>
            </a:solidFill>
          </a:ln>
        </p:spPr>
      </p:pic>
      <p:sp>
        <p:nvSpPr>
          <p:cNvPr id="28" name="TextBox 27">
            <a:extLst>
              <a:ext uri="{FF2B5EF4-FFF2-40B4-BE49-F238E27FC236}">
                <a16:creationId xmlns:a16="http://schemas.microsoft.com/office/drawing/2014/main" id="{E8A6991A-5E11-CB46-9C1C-03255B102305}"/>
              </a:ext>
            </a:extLst>
          </p:cNvPr>
          <p:cNvSpPr txBox="1"/>
          <p:nvPr/>
        </p:nvSpPr>
        <p:spPr>
          <a:xfrm>
            <a:off x="73052" y="6075440"/>
            <a:ext cx="1039067" cy="246221"/>
          </a:xfrm>
          <a:prstGeom prst="rect">
            <a:avLst/>
          </a:prstGeom>
          <a:noFill/>
        </p:spPr>
        <p:txBody>
          <a:bodyPr wrap="none" rtlCol="0">
            <a:spAutoFit/>
          </a:bodyPr>
          <a:lstStyle/>
          <a:p>
            <a:r>
              <a:rPr lang="en-US" sz="1000" dirty="0"/>
              <a:t>MAMP, WAMP</a:t>
            </a:r>
          </a:p>
        </p:txBody>
      </p:sp>
      <p:pic>
        <p:nvPicPr>
          <p:cNvPr id="29" name="Picture 28">
            <a:extLst>
              <a:ext uri="{FF2B5EF4-FFF2-40B4-BE49-F238E27FC236}">
                <a16:creationId xmlns:a16="http://schemas.microsoft.com/office/drawing/2014/main" id="{1D1AAE6C-F536-0248-9A4D-C2BB562E9C71}"/>
              </a:ext>
            </a:extLst>
          </p:cNvPr>
          <p:cNvPicPr>
            <a:picLocks noChangeAspect="1"/>
          </p:cNvPicPr>
          <p:nvPr/>
        </p:nvPicPr>
        <p:blipFill>
          <a:blip r:embed="rId13"/>
          <a:stretch>
            <a:fillRect/>
          </a:stretch>
        </p:blipFill>
        <p:spPr>
          <a:xfrm>
            <a:off x="134665" y="6319794"/>
            <a:ext cx="870419" cy="239027"/>
          </a:xfrm>
          <a:prstGeom prst="rect">
            <a:avLst/>
          </a:prstGeom>
        </p:spPr>
      </p:pic>
      <p:pic>
        <p:nvPicPr>
          <p:cNvPr id="30" name="Picture 29">
            <a:extLst>
              <a:ext uri="{FF2B5EF4-FFF2-40B4-BE49-F238E27FC236}">
                <a16:creationId xmlns:a16="http://schemas.microsoft.com/office/drawing/2014/main" id="{1BB09EA6-8B49-1941-87A0-2C4AD36ADBF8}"/>
              </a:ext>
            </a:extLst>
          </p:cNvPr>
          <p:cNvPicPr>
            <a:picLocks noChangeAspect="1"/>
          </p:cNvPicPr>
          <p:nvPr/>
        </p:nvPicPr>
        <p:blipFill>
          <a:blip r:embed="rId14"/>
          <a:stretch>
            <a:fillRect/>
          </a:stretch>
        </p:blipFill>
        <p:spPr>
          <a:xfrm>
            <a:off x="169247" y="6589134"/>
            <a:ext cx="1487056" cy="907104"/>
          </a:xfrm>
          <a:prstGeom prst="rect">
            <a:avLst/>
          </a:prstGeom>
        </p:spPr>
      </p:pic>
      <p:sp>
        <p:nvSpPr>
          <p:cNvPr id="31" name="TextBox 30">
            <a:extLst>
              <a:ext uri="{FF2B5EF4-FFF2-40B4-BE49-F238E27FC236}">
                <a16:creationId xmlns:a16="http://schemas.microsoft.com/office/drawing/2014/main" id="{4B1B05B1-E641-EA47-8FAF-D8725836E7E5}"/>
              </a:ext>
            </a:extLst>
          </p:cNvPr>
          <p:cNvSpPr txBox="1"/>
          <p:nvPr/>
        </p:nvSpPr>
        <p:spPr>
          <a:xfrm>
            <a:off x="7633394" y="5189835"/>
            <a:ext cx="2237832" cy="1246495"/>
          </a:xfrm>
          <a:prstGeom prst="rect">
            <a:avLst/>
          </a:prstGeom>
          <a:noFill/>
        </p:spPr>
        <p:txBody>
          <a:bodyPr wrap="square" rtlCol="0">
            <a:spAutoFit/>
          </a:bodyPr>
          <a:lstStyle/>
          <a:p>
            <a:r>
              <a:rPr lang="en-US" sz="1500" dirty="0"/>
              <a:t>We can create the test </a:t>
            </a:r>
            <a:r>
              <a:rPr lang="en-US" sz="1500" dirty="0" err="1"/>
              <a:t>enviroments</a:t>
            </a:r>
            <a:r>
              <a:rPr lang="en-US" sz="1500" dirty="0"/>
              <a:t> like as we do in selenium and erase it when the task is done.</a:t>
            </a:r>
          </a:p>
        </p:txBody>
      </p:sp>
    </p:spTree>
    <p:extLst>
      <p:ext uri="{BB962C8B-B14F-4D97-AF65-F5344CB8AC3E}">
        <p14:creationId xmlns:p14="http://schemas.microsoft.com/office/powerpoint/2010/main" val="39814120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2023204" y="231209"/>
            <a:ext cx="6034216"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ECS – ELASTIC CONTAINER SERVICE</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3" name="Rectangle 2">
            <a:extLst>
              <a:ext uri="{FF2B5EF4-FFF2-40B4-BE49-F238E27FC236}">
                <a16:creationId xmlns:a16="http://schemas.microsoft.com/office/drawing/2014/main" id="{D5AAF317-A6CE-BB40-A920-D8ACD179B78C}"/>
              </a:ext>
            </a:extLst>
          </p:cNvPr>
          <p:cNvSpPr/>
          <p:nvPr/>
        </p:nvSpPr>
        <p:spPr>
          <a:xfrm>
            <a:off x="1394429" y="1157276"/>
            <a:ext cx="8568627" cy="923330"/>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Amazon Elastic Container Service (Amazon ECS) is a fully managed container orchestration service. Container Images like Docker Images can be loaded to the containers as an application to serve the clients.</a:t>
            </a:r>
          </a:p>
        </p:txBody>
      </p:sp>
      <p:pic>
        <p:nvPicPr>
          <p:cNvPr id="5" name="Picture 4">
            <a:extLst>
              <a:ext uri="{FF2B5EF4-FFF2-40B4-BE49-F238E27FC236}">
                <a16:creationId xmlns:a16="http://schemas.microsoft.com/office/drawing/2014/main" id="{BC5E02CE-D4BC-D948-A302-A8EE61AFF0C5}"/>
              </a:ext>
            </a:extLst>
          </p:cNvPr>
          <p:cNvPicPr>
            <a:picLocks noChangeAspect="1"/>
          </p:cNvPicPr>
          <p:nvPr/>
        </p:nvPicPr>
        <p:blipFill rotWithShape="1">
          <a:blip r:embed="rId4"/>
          <a:srcRect b="18191"/>
          <a:stretch/>
        </p:blipFill>
        <p:spPr>
          <a:xfrm>
            <a:off x="117569" y="1022220"/>
            <a:ext cx="1327532" cy="1193442"/>
          </a:xfrm>
          <a:prstGeom prst="rect">
            <a:avLst/>
          </a:prstGeom>
        </p:spPr>
      </p:pic>
      <p:pic>
        <p:nvPicPr>
          <p:cNvPr id="22" name="Picture 21" descr="A close up of a sign&#10;&#10;Description automatically generated">
            <a:extLst>
              <a:ext uri="{FF2B5EF4-FFF2-40B4-BE49-F238E27FC236}">
                <a16:creationId xmlns:a16="http://schemas.microsoft.com/office/drawing/2014/main" id="{59210694-DD4E-DB42-9518-172A849B4BCC}"/>
              </a:ext>
            </a:extLst>
          </p:cNvPr>
          <p:cNvPicPr>
            <a:picLocks noChangeAspect="1"/>
          </p:cNvPicPr>
          <p:nvPr/>
        </p:nvPicPr>
        <p:blipFill rotWithShape="1">
          <a:blip r:embed="rId5">
            <a:extLst>
              <a:ext uri="{28A0092B-C50C-407E-A947-70E740481C1C}">
                <a14:useLocalDpi xmlns:a14="http://schemas.microsoft.com/office/drawing/2010/main" val="0"/>
              </a:ext>
            </a:extLst>
          </a:blip>
          <a:srcRect l="17259" t="6201" r="13811" b="36237"/>
          <a:stretch/>
        </p:blipFill>
        <p:spPr>
          <a:xfrm>
            <a:off x="8566029" y="2202395"/>
            <a:ext cx="1402513" cy="1000418"/>
          </a:xfrm>
          <a:prstGeom prst="rect">
            <a:avLst/>
          </a:prstGeom>
        </p:spPr>
      </p:pic>
      <p:pic>
        <p:nvPicPr>
          <p:cNvPr id="23" name="Picture 22" descr="A picture containing sitting, drawing&#10;&#10;Description automatically generated">
            <a:extLst>
              <a:ext uri="{FF2B5EF4-FFF2-40B4-BE49-F238E27FC236}">
                <a16:creationId xmlns:a16="http://schemas.microsoft.com/office/drawing/2014/main" id="{01DD397F-9B79-E74C-92F1-7A0D9C437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718" y="2333643"/>
            <a:ext cx="1075151" cy="663242"/>
          </a:xfrm>
          <a:prstGeom prst="rect">
            <a:avLst/>
          </a:prstGeom>
        </p:spPr>
      </p:pic>
      <p:sp>
        <p:nvSpPr>
          <p:cNvPr id="24" name="U-Turn Arrow 23">
            <a:extLst>
              <a:ext uri="{FF2B5EF4-FFF2-40B4-BE49-F238E27FC236}">
                <a16:creationId xmlns:a16="http://schemas.microsoft.com/office/drawing/2014/main" id="{57B50D95-E1E6-FA45-A6C0-2D0CA4C8D206}"/>
              </a:ext>
            </a:extLst>
          </p:cNvPr>
          <p:cNvSpPr/>
          <p:nvPr/>
        </p:nvSpPr>
        <p:spPr>
          <a:xfrm>
            <a:off x="6217647" y="1956176"/>
            <a:ext cx="2959620" cy="377467"/>
          </a:xfrm>
          <a:prstGeom prst="uturnArrow">
            <a:avLst>
              <a:gd name="adj1" fmla="val 25000"/>
              <a:gd name="adj2" fmla="val 8632"/>
              <a:gd name="adj3" fmla="val 25000"/>
              <a:gd name="adj4" fmla="val 33929"/>
              <a:gd name="adj5"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83B15291-64CF-3549-A31F-2B547B55193A}"/>
              </a:ext>
            </a:extLst>
          </p:cNvPr>
          <p:cNvSpPr txBox="1"/>
          <p:nvPr/>
        </p:nvSpPr>
        <p:spPr>
          <a:xfrm>
            <a:off x="6418711" y="1995437"/>
            <a:ext cx="2659702" cy="369332"/>
          </a:xfrm>
          <a:prstGeom prst="rect">
            <a:avLst/>
          </a:prstGeom>
          <a:noFill/>
        </p:spPr>
        <p:txBody>
          <a:bodyPr wrap="none" rtlCol="0">
            <a:spAutoFit/>
          </a:bodyPr>
          <a:lstStyle/>
          <a:p>
            <a:r>
              <a:rPr lang="en-US" dirty="0"/>
              <a:t>Load image to container</a:t>
            </a:r>
          </a:p>
        </p:txBody>
      </p:sp>
      <p:sp>
        <p:nvSpPr>
          <p:cNvPr id="7" name="TextBox 6">
            <a:extLst>
              <a:ext uri="{FF2B5EF4-FFF2-40B4-BE49-F238E27FC236}">
                <a16:creationId xmlns:a16="http://schemas.microsoft.com/office/drawing/2014/main" id="{C79A3A6B-C04D-044A-8B78-CF3BD246CF32}"/>
              </a:ext>
            </a:extLst>
          </p:cNvPr>
          <p:cNvSpPr txBox="1"/>
          <p:nvPr/>
        </p:nvSpPr>
        <p:spPr>
          <a:xfrm>
            <a:off x="8334728" y="3132543"/>
            <a:ext cx="1685077" cy="323165"/>
          </a:xfrm>
          <a:prstGeom prst="rect">
            <a:avLst/>
          </a:prstGeom>
          <a:noFill/>
        </p:spPr>
        <p:txBody>
          <a:bodyPr wrap="none" rtlCol="0">
            <a:spAutoFit/>
          </a:bodyPr>
          <a:lstStyle/>
          <a:p>
            <a:r>
              <a:rPr lang="en-US" sz="1500" dirty="0"/>
              <a:t>Docker Container</a:t>
            </a:r>
          </a:p>
        </p:txBody>
      </p:sp>
      <p:sp>
        <p:nvSpPr>
          <p:cNvPr id="33" name="TextBox 32">
            <a:extLst>
              <a:ext uri="{FF2B5EF4-FFF2-40B4-BE49-F238E27FC236}">
                <a16:creationId xmlns:a16="http://schemas.microsoft.com/office/drawing/2014/main" id="{15C72EA2-9C5D-D943-9B12-7A9B3D1F0B7D}"/>
              </a:ext>
            </a:extLst>
          </p:cNvPr>
          <p:cNvSpPr txBox="1"/>
          <p:nvPr/>
        </p:nvSpPr>
        <p:spPr>
          <a:xfrm>
            <a:off x="5415681" y="3132543"/>
            <a:ext cx="1479892" cy="323165"/>
          </a:xfrm>
          <a:prstGeom prst="rect">
            <a:avLst/>
          </a:prstGeom>
          <a:noFill/>
        </p:spPr>
        <p:txBody>
          <a:bodyPr wrap="none" rtlCol="0">
            <a:spAutoFit/>
          </a:bodyPr>
          <a:lstStyle/>
          <a:p>
            <a:r>
              <a:rPr lang="en-US" sz="1500" dirty="0"/>
              <a:t>Docker Images</a:t>
            </a:r>
          </a:p>
        </p:txBody>
      </p:sp>
      <p:pic>
        <p:nvPicPr>
          <p:cNvPr id="34" name="Picture 33" descr="A picture containing screenshot&#10;&#10;Description automatically generated">
            <a:extLst>
              <a:ext uri="{FF2B5EF4-FFF2-40B4-BE49-F238E27FC236}">
                <a16:creationId xmlns:a16="http://schemas.microsoft.com/office/drawing/2014/main" id="{B545C408-679E-C241-9CBD-0A030E5B88C2}"/>
              </a:ext>
            </a:extLst>
          </p:cNvPr>
          <p:cNvPicPr>
            <a:picLocks noChangeAspect="1"/>
          </p:cNvPicPr>
          <p:nvPr/>
        </p:nvPicPr>
        <p:blipFill rotWithShape="1">
          <a:blip r:embed="rId7">
            <a:extLst>
              <a:ext uri="{28A0092B-C50C-407E-A947-70E740481C1C}">
                <a14:useLocalDpi xmlns:a14="http://schemas.microsoft.com/office/drawing/2010/main" val="0"/>
              </a:ext>
            </a:extLst>
          </a:blip>
          <a:srcRect l="13602" t="65646" r="17112" b="13462"/>
          <a:stretch/>
        </p:blipFill>
        <p:spPr>
          <a:xfrm>
            <a:off x="5450718" y="3533279"/>
            <a:ext cx="4488892" cy="545081"/>
          </a:xfrm>
          <a:prstGeom prst="rect">
            <a:avLst/>
          </a:prstGeom>
        </p:spPr>
      </p:pic>
      <p:sp>
        <p:nvSpPr>
          <p:cNvPr id="16" name="TextBox 15">
            <a:extLst>
              <a:ext uri="{FF2B5EF4-FFF2-40B4-BE49-F238E27FC236}">
                <a16:creationId xmlns:a16="http://schemas.microsoft.com/office/drawing/2014/main" id="{16DBA9DB-943A-1C4F-8C24-B4CB3E9E3C2E}"/>
              </a:ext>
            </a:extLst>
          </p:cNvPr>
          <p:cNvSpPr txBox="1"/>
          <p:nvPr/>
        </p:nvSpPr>
        <p:spPr>
          <a:xfrm>
            <a:off x="5453299" y="4155931"/>
            <a:ext cx="2145139" cy="323165"/>
          </a:xfrm>
          <a:prstGeom prst="rect">
            <a:avLst/>
          </a:prstGeom>
          <a:noFill/>
        </p:spPr>
        <p:txBody>
          <a:bodyPr wrap="none" rtlCol="0">
            <a:spAutoFit/>
          </a:bodyPr>
          <a:lstStyle/>
          <a:p>
            <a:r>
              <a:rPr lang="en-US" sz="1500" dirty="0"/>
              <a:t>Prebuilt docker images</a:t>
            </a:r>
          </a:p>
        </p:txBody>
      </p:sp>
      <p:cxnSp>
        <p:nvCxnSpPr>
          <p:cNvPr id="18" name="Straight Arrow Connector 17">
            <a:extLst>
              <a:ext uri="{FF2B5EF4-FFF2-40B4-BE49-F238E27FC236}">
                <a16:creationId xmlns:a16="http://schemas.microsoft.com/office/drawing/2014/main" id="{54962114-BEDD-D64D-A2CD-BC0CD084BBBE}"/>
              </a:ext>
            </a:extLst>
          </p:cNvPr>
          <p:cNvCxnSpPr/>
          <p:nvPr/>
        </p:nvCxnSpPr>
        <p:spPr>
          <a:xfrm flipV="1">
            <a:off x="5678742" y="3420539"/>
            <a:ext cx="0" cy="7002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A340FC33-5E95-F643-9421-00851F22BFA9}"/>
              </a:ext>
            </a:extLst>
          </p:cNvPr>
          <p:cNvSpPr/>
          <p:nvPr/>
        </p:nvSpPr>
        <p:spPr>
          <a:xfrm>
            <a:off x="129741" y="2292291"/>
            <a:ext cx="5296631" cy="1477328"/>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It deploys, manage, and scale Docker containers running applications, services. Amazon ECS places containers across your cluster based on your resource needs and is integrated with ELB, EC2 security groups, EBS volumes and IAM roles.</a:t>
            </a:r>
          </a:p>
        </p:txBody>
      </p:sp>
      <p:sp>
        <p:nvSpPr>
          <p:cNvPr id="20" name="TextBox 19">
            <a:extLst>
              <a:ext uri="{FF2B5EF4-FFF2-40B4-BE49-F238E27FC236}">
                <a16:creationId xmlns:a16="http://schemas.microsoft.com/office/drawing/2014/main" id="{5E5F134B-BB43-E344-A148-D0596EC1F025}"/>
              </a:ext>
            </a:extLst>
          </p:cNvPr>
          <p:cNvSpPr txBox="1"/>
          <p:nvPr/>
        </p:nvSpPr>
        <p:spPr>
          <a:xfrm>
            <a:off x="117569" y="3878055"/>
            <a:ext cx="5296627" cy="2308324"/>
          </a:xfrm>
          <a:prstGeom prst="rect">
            <a:avLst/>
          </a:prstGeom>
          <a:noFill/>
        </p:spPr>
        <p:txBody>
          <a:bodyPr wrap="square" rtlCol="0">
            <a:spAutoFit/>
          </a:bodyPr>
          <a:lstStyle/>
          <a:p>
            <a:pPr algn="just"/>
            <a:r>
              <a:rPr lang="en-US" b="1" dirty="0">
                <a:latin typeface="Calibri" panose="020F0502020204030204" pitchFamily="34" charset="0"/>
                <a:cs typeface="Calibri" panose="020F0502020204030204" pitchFamily="34" charset="0"/>
              </a:rPr>
              <a:t>Container definition </a:t>
            </a:r>
            <a:r>
              <a:rPr lang="en-US" dirty="0">
                <a:latin typeface="Calibri" panose="020F0502020204030204" pitchFamily="34" charset="0"/>
                <a:cs typeface="Calibri" panose="020F0502020204030204" pitchFamily="34" charset="0"/>
              </a:rPr>
              <a:t>– we choose the image for the container. We can provide the name for the container, Port mappings, etc.</a:t>
            </a:r>
          </a:p>
          <a:p>
            <a:pPr algn="just"/>
            <a:endParaRPr lang="en-US" dirty="0">
              <a:latin typeface="Calibri" panose="020F0502020204030204" pitchFamily="34" charset="0"/>
              <a:cs typeface="Calibri" panose="020F0502020204030204" pitchFamily="34" charset="0"/>
            </a:endParaRPr>
          </a:p>
          <a:p>
            <a:pPr algn="just"/>
            <a:r>
              <a:rPr lang="en-US" b="1" dirty="0">
                <a:latin typeface="Calibri" panose="020F0502020204030204" pitchFamily="34" charset="0"/>
                <a:cs typeface="Calibri" panose="020F0502020204030204" pitchFamily="34" charset="0"/>
              </a:rPr>
              <a:t>Task definition </a:t>
            </a:r>
            <a:r>
              <a:rPr lang="en-US" dirty="0">
                <a:latin typeface="Calibri" panose="020F0502020204030204" pitchFamily="34" charset="0"/>
                <a:cs typeface="Calibri" panose="020F0502020204030204" pitchFamily="34" charset="0"/>
              </a:rPr>
              <a:t>– This is the blueprint for the application. We can mention the Task Definition Name, Container name, We can select the instance, VPC, IAM rules, CPU allocation, memory allocation, PORT, etc.</a:t>
            </a:r>
          </a:p>
        </p:txBody>
      </p:sp>
      <p:sp>
        <p:nvSpPr>
          <p:cNvPr id="35" name="TextBox 34">
            <a:extLst>
              <a:ext uri="{FF2B5EF4-FFF2-40B4-BE49-F238E27FC236}">
                <a16:creationId xmlns:a16="http://schemas.microsoft.com/office/drawing/2014/main" id="{241B06CD-BB76-7648-967C-B1508812778B}"/>
              </a:ext>
            </a:extLst>
          </p:cNvPr>
          <p:cNvSpPr txBox="1"/>
          <p:nvPr/>
        </p:nvSpPr>
        <p:spPr>
          <a:xfrm>
            <a:off x="117569" y="6382436"/>
            <a:ext cx="9822041" cy="923330"/>
          </a:xfrm>
          <a:prstGeom prst="rect">
            <a:avLst/>
          </a:prstGeom>
          <a:noFill/>
        </p:spPr>
        <p:txBody>
          <a:bodyPr wrap="square" rtlCol="0">
            <a:spAutoFit/>
          </a:bodyPr>
          <a:lstStyle/>
          <a:p>
            <a:pPr algn="just"/>
            <a:r>
              <a:rPr lang="en-US" dirty="0">
                <a:latin typeface="Calibri" panose="020F0502020204030204" pitchFamily="34" charset="0"/>
                <a:cs typeface="Calibri" panose="020F0502020204030204" pitchFamily="34" charset="0"/>
              </a:rPr>
              <a:t>Then we care the service where we can select the </a:t>
            </a:r>
            <a:r>
              <a:rPr lang="en-US" dirty="0" err="1">
                <a:latin typeface="Calibri" panose="020F0502020204030204" pitchFamily="34" charset="0"/>
                <a:cs typeface="Calibri" panose="020F0502020204030204" pitchFamily="34" charset="0"/>
              </a:rPr>
              <a:t>loadbalancer</a:t>
            </a:r>
            <a:r>
              <a:rPr lang="en-US" dirty="0">
                <a:latin typeface="Calibri" panose="020F0502020204030204" pitchFamily="34" charset="0"/>
                <a:cs typeface="Calibri" panose="020F0502020204030204" pitchFamily="34" charset="0"/>
              </a:rPr>
              <a:t> for routing the traffic to multiple customers. Here we use </a:t>
            </a:r>
            <a:r>
              <a:rPr lang="en-US" b="1" dirty="0">
                <a:latin typeface="Calibri" panose="020F0502020204030204" pitchFamily="34" charset="0"/>
                <a:cs typeface="Calibri" panose="020F0502020204030204" pitchFamily="34" charset="0"/>
              </a:rPr>
              <a:t>Application Load balancer</a:t>
            </a:r>
            <a:r>
              <a:rPr lang="en-US" dirty="0">
                <a:latin typeface="Calibri" panose="020F0502020204030204" pitchFamily="34" charset="0"/>
                <a:cs typeface="Calibri" panose="020F0502020204030204" pitchFamily="34" charset="0"/>
              </a:rPr>
              <a:t>. Once the service is created we can select the cluster on which the service needs to be run, we can mention the VPC ID and subnets.</a:t>
            </a:r>
          </a:p>
        </p:txBody>
      </p:sp>
      <p:sp>
        <p:nvSpPr>
          <p:cNvPr id="21" name="TextBox 20">
            <a:extLst>
              <a:ext uri="{FF2B5EF4-FFF2-40B4-BE49-F238E27FC236}">
                <a16:creationId xmlns:a16="http://schemas.microsoft.com/office/drawing/2014/main" id="{FEBC294B-546A-C841-B2FB-3C3CCE912793}"/>
              </a:ext>
            </a:extLst>
          </p:cNvPr>
          <p:cNvSpPr txBox="1"/>
          <p:nvPr/>
        </p:nvSpPr>
        <p:spPr>
          <a:xfrm>
            <a:off x="5426372" y="5007334"/>
            <a:ext cx="4548860" cy="646331"/>
          </a:xfrm>
          <a:prstGeom prst="rect">
            <a:avLst/>
          </a:prstGeom>
          <a:noFill/>
          <a:ln>
            <a:solidFill>
              <a:schemeClr val="dk1">
                <a:shade val="95000"/>
                <a:satMod val="105000"/>
              </a:schemeClr>
            </a:solidFill>
          </a:ln>
        </p:spPr>
        <p:txBody>
          <a:bodyPr wrap="square" rtlCol="0">
            <a:spAutoFit/>
          </a:bodyPr>
          <a:lstStyle/>
          <a:p>
            <a:r>
              <a:rPr lang="en-US" b="1" dirty="0"/>
              <a:t>ECR – Elastic Container Registry </a:t>
            </a:r>
            <a:r>
              <a:rPr lang="en-US" dirty="0"/>
              <a:t>– We can store and manage docker images.</a:t>
            </a:r>
          </a:p>
        </p:txBody>
      </p:sp>
    </p:spTree>
    <p:extLst>
      <p:ext uri="{BB962C8B-B14F-4D97-AF65-F5344CB8AC3E}">
        <p14:creationId xmlns:p14="http://schemas.microsoft.com/office/powerpoint/2010/main" val="1637461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1846200" y="231209"/>
            <a:ext cx="6388224"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EKS – ELASTIC KUBERNETES SERVICE</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pic>
        <p:nvPicPr>
          <p:cNvPr id="2" name="Picture 1">
            <a:extLst>
              <a:ext uri="{FF2B5EF4-FFF2-40B4-BE49-F238E27FC236}">
                <a16:creationId xmlns:a16="http://schemas.microsoft.com/office/drawing/2014/main" id="{F71FDC47-87F5-9C4B-A97E-039082605F54}"/>
              </a:ext>
            </a:extLst>
          </p:cNvPr>
          <p:cNvPicPr>
            <a:picLocks noChangeAspect="1"/>
          </p:cNvPicPr>
          <p:nvPr/>
        </p:nvPicPr>
        <p:blipFill rotWithShape="1">
          <a:blip r:embed="rId4"/>
          <a:srcRect l="12233" t="11027" r="15095" b="11407"/>
          <a:stretch/>
        </p:blipFill>
        <p:spPr>
          <a:xfrm>
            <a:off x="117569" y="1031632"/>
            <a:ext cx="1073753" cy="1184030"/>
          </a:xfrm>
          <a:prstGeom prst="rect">
            <a:avLst/>
          </a:prstGeom>
        </p:spPr>
      </p:pic>
      <p:sp>
        <p:nvSpPr>
          <p:cNvPr id="6" name="TextBox 5">
            <a:extLst>
              <a:ext uri="{FF2B5EF4-FFF2-40B4-BE49-F238E27FC236}">
                <a16:creationId xmlns:a16="http://schemas.microsoft.com/office/drawing/2014/main" id="{69EB06CE-5F2F-444D-B488-826552B621C3}"/>
              </a:ext>
            </a:extLst>
          </p:cNvPr>
          <p:cNvSpPr txBox="1"/>
          <p:nvPr/>
        </p:nvSpPr>
        <p:spPr>
          <a:xfrm>
            <a:off x="1383324" y="1125415"/>
            <a:ext cx="8487508" cy="646331"/>
          </a:xfrm>
          <a:prstGeom prst="rect">
            <a:avLst/>
          </a:prstGeom>
          <a:noFill/>
        </p:spPr>
        <p:txBody>
          <a:bodyPr wrap="square" rtlCol="0">
            <a:spAutoFit/>
          </a:bodyPr>
          <a:lstStyle/>
          <a:p>
            <a:r>
              <a:rPr lang="en-US" dirty="0"/>
              <a:t>Also known as </a:t>
            </a:r>
            <a:r>
              <a:rPr lang="en-US" b="1" dirty="0"/>
              <a:t>K8s</a:t>
            </a:r>
            <a:r>
              <a:rPr lang="en-US" dirty="0"/>
              <a:t>. It is an orchestration software built by google team, currently maintained by CNF – Cloud Native Computing Foundation.</a:t>
            </a:r>
          </a:p>
        </p:txBody>
      </p:sp>
      <p:sp>
        <p:nvSpPr>
          <p:cNvPr id="8" name="TextBox 7">
            <a:extLst>
              <a:ext uri="{FF2B5EF4-FFF2-40B4-BE49-F238E27FC236}">
                <a16:creationId xmlns:a16="http://schemas.microsoft.com/office/drawing/2014/main" id="{9A1ED005-C9B2-B24B-A36C-4E847A731E6C}"/>
              </a:ext>
            </a:extLst>
          </p:cNvPr>
          <p:cNvSpPr txBox="1"/>
          <p:nvPr/>
        </p:nvSpPr>
        <p:spPr>
          <a:xfrm>
            <a:off x="1448273" y="1859869"/>
            <a:ext cx="1582484" cy="369332"/>
          </a:xfrm>
          <a:prstGeom prst="rect">
            <a:avLst/>
          </a:prstGeom>
          <a:noFill/>
          <a:ln>
            <a:solidFill>
              <a:schemeClr val="dk1">
                <a:shade val="95000"/>
                <a:satMod val="105000"/>
              </a:schemeClr>
            </a:solidFill>
          </a:ln>
        </p:spPr>
        <p:txBody>
          <a:bodyPr wrap="none" rtlCol="0">
            <a:spAutoFit/>
          </a:bodyPr>
          <a:lstStyle/>
          <a:p>
            <a:r>
              <a:rPr lang="en-US" dirty="0"/>
              <a:t>Control Plane</a:t>
            </a:r>
          </a:p>
        </p:txBody>
      </p:sp>
      <p:sp>
        <p:nvSpPr>
          <p:cNvPr id="21" name="TextBox 20">
            <a:extLst>
              <a:ext uri="{FF2B5EF4-FFF2-40B4-BE49-F238E27FC236}">
                <a16:creationId xmlns:a16="http://schemas.microsoft.com/office/drawing/2014/main" id="{F19EC408-F38F-6E41-8E38-849217EA02A8}"/>
              </a:ext>
            </a:extLst>
          </p:cNvPr>
          <p:cNvSpPr txBox="1"/>
          <p:nvPr/>
        </p:nvSpPr>
        <p:spPr>
          <a:xfrm>
            <a:off x="1449546" y="2299982"/>
            <a:ext cx="1326004" cy="369332"/>
          </a:xfrm>
          <a:prstGeom prst="rect">
            <a:avLst/>
          </a:prstGeom>
          <a:noFill/>
          <a:ln>
            <a:solidFill>
              <a:schemeClr val="dk1">
                <a:shade val="95000"/>
                <a:satMod val="105000"/>
              </a:schemeClr>
            </a:solidFill>
          </a:ln>
        </p:spPr>
        <p:txBody>
          <a:bodyPr wrap="none" rtlCol="0">
            <a:spAutoFit/>
          </a:bodyPr>
          <a:lstStyle/>
          <a:p>
            <a:r>
              <a:rPr lang="en-US" dirty="0"/>
              <a:t>Data Plane</a:t>
            </a:r>
          </a:p>
        </p:txBody>
      </p:sp>
      <p:cxnSp>
        <p:nvCxnSpPr>
          <p:cNvPr id="10" name="Straight Arrow Connector 9">
            <a:extLst>
              <a:ext uri="{FF2B5EF4-FFF2-40B4-BE49-F238E27FC236}">
                <a16:creationId xmlns:a16="http://schemas.microsoft.com/office/drawing/2014/main" id="{15904AD8-BAC7-3542-9478-CE0FEC1CA204}"/>
              </a:ext>
            </a:extLst>
          </p:cNvPr>
          <p:cNvCxnSpPr>
            <a:cxnSpLocks/>
            <a:endCxn id="8" idx="1"/>
          </p:cNvCxnSpPr>
          <p:nvPr/>
        </p:nvCxnSpPr>
        <p:spPr>
          <a:xfrm>
            <a:off x="1062681" y="1938165"/>
            <a:ext cx="385592" cy="1063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8049C21-F00C-5149-81B9-BA4B935750CB}"/>
              </a:ext>
            </a:extLst>
          </p:cNvPr>
          <p:cNvCxnSpPr>
            <a:cxnSpLocks/>
            <a:endCxn id="21" idx="1"/>
          </p:cNvCxnSpPr>
          <p:nvPr/>
        </p:nvCxnSpPr>
        <p:spPr>
          <a:xfrm>
            <a:off x="1062681" y="1938165"/>
            <a:ext cx="386865" cy="5464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DD4B7C32-4CAF-F64A-A3CC-64C2AE7F3D5D}"/>
              </a:ext>
            </a:extLst>
          </p:cNvPr>
          <p:cNvSpPr txBox="1"/>
          <p:nvPr/>
        </p:nvSpPr>
        <p:spPr>
          <a:xfrm>
            <a:off x="2775550" y="2318949"/>
            <a:ext cx="3647152" cy="369332"/>
          </a:xfrm>
          <a:prstGeom prst="rect">
            <a:avLst/>
          </a:prstGeom>
          <a:noFill/>
        </p:spPr>
        <p:txBody>
          <a:bodyPr wrap="none" rtlCol="0">
            <a:spAutoFit/>
          </a:bodyPr>
          <a:lstStyle/>
          <a:p>
            <a:r>
              <a:rPr lang="en-US" dirty="0"/>
              <a:t>- Contains multiple EC2 instances</a:t>
            </a:r>
          </a:p>
        </p:txBody>
      </p:sp>
      <p:sp>
        <p:nvSpPr>
          <p:cNvPr id="30" name="TextBox 29">
            <a:extLst>
              <a:ext uri="{FF2B5EF4-FFF2-40B4-BE49-F238E27FC236}">
                <a16:creationId xmlns:a16="http://schemas.microsoft.com/office/drawing/2014/main" id="{5DCFEE0F-DB42-BB42-A7E9-44384169F69F}"/>
              </a:ext>
            </a:extLst>
          </p:cNvPr>
          <p:cNvSpPr txBox="1"/>
          <p:nvPr/>
        </p:nvSpPr>
        <p:spPr>
          <a:xfrm>
            <a:off x="3030757" y="1851812"/>
            <a:ext cx="6648038" cy="369332"/>
          </a:xfrm>
          <a:prstGeom prst="rect">
            <a:avLst/>
          </a:prstGeom>
          <a:noFill/>
        </p:spPr>
        <p:txBody>
          <a:bodyPr wrap="none" rtlCol="0">
            <a:spAutoFit/>
          </a:bodyPr>
          <a:lstStyle/>
          <a:p>
            <a:r>
              <a:rPr lang="en-US" dirty="0"/>
              <a:t>- Contains Controllers, </a:t>
            </a:r>
            <a:r>
              <a:rPr lang="en-US" dirty="0" err="1"/>
              <a:t>Kubescheduler</a:t>
            </a:r>
            <a:r>
              <a:rPr lang="en-US" dirty="0"/>
              <a:t>, ETCD DB,  CC manager</a:t>
            </a:r>
          </a:p>
        </p:txBody>
      </p:sp>
      <p:sp>
        <p:nvSpPr>
          <p:cNvPr id="36" name="TextBox 35">
            <a:extLst>
              <a:ext uri="{FF2B5EF4-FFF2-40B4-BE49-F238E27FC236}">
                <a16:creationId xmlns:a16="http://schemas.microsoft.com/office/drawing/2014/main" id="{5983280C-0CC5-BE4E-B4C1-D697939A9FA2}"/>
              </a:ext>
            </a:extLst>
          </p:cNvPr>
          <p:cNvSpPr txBox="1"/>
          <p:nvPr/>
        </p:nvSpPr>
        <p:spPr>
          <a:xfrm>
            <a:off x="1438461" y="3001319"/>
            <a:ext cx="1582484" cy="369332"/>
          </a:xfrm>
          <a:prstGeom prst="rect">
            <a:avLst/>
          </a:prstGeom>
          <a:noFill/>
          <a:ln>
            <a:solidFill>
              <a:schemeClr val="dk1">
                <a:shade val="95000"/>
                <a:satMod val="105000"/>
              </a:schemeClr>
            </a:solidFill>
          </a:ln>
        </p:spPr>
        <p:txBody>
          <a:bodyPr wrap="none" rtlCol="0">
            <a:spAutoFit/>
          </a:bodyPr>
          <a:lstStyle/>
          <a:p>
            <a:r>
              <a:rPr lang="en-US" dirty="0"/>
              <a:t>Control Plane</a:t>
            </a:r>
          </a:p>
        </p:txBody>
      </p:sp>
      <p:sp>
        <p:nvSpPr>
          <p:cNvPr id="37" name="TextBox 36">
            <a:extLst>
              <a:ext uri="{FF2B5EF4-FFF2-40B4-BE49-F238E27FC236}">
                <a16:creationId xmlns:a16="http://schemas.microsoft.com/office/drawing/2014/main" id="{B6303DB4-1824-664D-A354-2C155627C13E}"/>
              </a:ext>
            </a:extLst>
          </p:cNvPr>
          <p:cNvSpPr txBox="1"/>
          <p:nvPr/>
        </p:nvSpPr>
        <p:spPr>
          <a:xfrm>
            <a:off x="6894824" y="3001319"/>
            <a:ext cx="1326004" cy="369332"/>
          </a:xfrm>
          <a:prstGeom prst="rect">
            <a:avLst/>
          </a:prstGeom>
          <a:noFill/>
          <a:ln>
            <a:solidFill>
              <a:schemeClr val="dk1">
                <a:shade val="95000"/>
                <a:satMod val="105000"/>
              </a:schemeClr>
            </a:solidFill>
          </a:ln>
        </p:spPr>
        <p:txBody>
          <a:bodyPr wrap="none" rtlCol="0">
            <a:spAutoFit/>
          </a:bodyPr>
          <a:lstStyle/>
          <a:p>
            <a:r>
              <a:rPr lang="en-US" dirty="0"/>
              <a:t>Data Plane</a:t>
            </a:r>
          </a:p>
        </p:txBody>
      </p:sp>
      <p:cxnSp>
        <p:nvCxnSpPr>
          <p:cNvPr id="26" name="Straight Connector 25">
            <a:extLst>
              <a:ext uri="{FF2B5EF4-FFF2-40B4-BE49-F238E27FC236}">
                <a16:creationId xmlns:a16="http://schemas.microsoft.com/office/drawing/2014/main" id="{48A1199F-28FF-6E46-8A1D-CEADDFC54D0C}"/>
              </a:ext>
            </a:extLst>
          </p:cNvPr>
          <p:cNvCxnSpPr>
            <a:cxnSpLocks/>
          </p:cNvCxnSpPr>
          <p:nvPr/>
        </p:nvCxnSpPr>
        <p:spPr>
          <a:xfrm>
            <a:off x="4942705" y="2976605"/>
            <a:ext cx="0" cy="3778935"/>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53432DD-78F5-1B4B-BEF8-63426DC91DA2}"/>
              </a:ext>
            </a:extLst>
          </p:cNvPr>
          <p:cNvCxnSpPr/>
          <p:nvPr/>
        </p:nvCxnSpPr>
        <p:spPr>
          <a:xfrm>
            <a:off x="247135" y="3435178"/>
            <a:ext cx="9623697"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9F794ED1-245B-E440-AD30-A25F41245585}"/>
              </a:ext>
            </a:extLst>
          </p:cNvPr>
          <p:cNvCxnSpPr/>
          <p:nvPr/>
        </p:nvCxnSpPr>
        <p:spPr>
          <a:xfrm>
            <a:off x="228463" y="2943653"/>
            <a:ext cx="9623697"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695358ED-1116-AB46-BD4E-8DC487E3EC85}"/>
              </a:ext>
            </a:extLst>
          </p:cNvPr>
          <p:cNvSpPr/>
          <p:nvPr/>
        </p:nvSpPr>
        <p:spPr>
          <a:xfrm>
            <a:off x="1142714" y="3892633"/>
            <a:ext cx="3007740" cy="1200329"/>
          </a:xfrm>
          <a:prstGeom prst="rect">
            <a:avLst/>
          </a:prstGeom>
          <a:ln>
            <a:solidFill>
              <a:schemeClr val="dk1">
                <a:shade val="95000"/>
                <a:satMod val="105000"/>
              </a:schemeClr>
            </a:solidFill>
          </a:ln>
        </p:spPr>
        <p:txBody>
          <a:bodyPr wrap="square">
            <a:spAutoFit/>
          </a:bodyPr>
          <a:lstStyle/>
          <a:p>
            <a:r>
              <a:rPr lang="en-US" dirty="0"/>
              <a:t>Contains Controllers </a:t>
            </a:r>
          </a:p>
          <a:p>
            <a:r>
              <a:rPr lang="en-US" dirty="0" err="1"/>
              <a:t>Kubescheduler</a:t>
            </a:r>
            <a:r>
              <a:rPr lang="en-US" dirty="0"/>
              <a:t> </a:t>
            </a:r>
          </a:p>
          <a:p>
            <a:r>
              <a:rPr lang="en-US" dirty="0"/>
              <a:t>Database ETCD</a:t>
            </a:r>
          </a:p>
          <a:p>
            <a:r>
              <a:rPr lang="en-US" dirty="0"/>
              <a:t>Cloud Controller Manager</a:t>
            </a:r>
          </a:p>
        </p:txBody>
      </p:sp>
      <p:sp>
        <p:nvSpPr>
          <p:cNvPr id="40" name="Rectangle 39">
            <a:extLst>
              <a:ext uri="{FF2B5EF4-FFF2-40B4-BE49-F238E27FC236}">
                <a16:creationId xmlns:a16="http://schemas.microsoft.com/office/drawing/2014/main" id="{B3324CB1-82BF-3D43-B9F6-6FDEBBE0F5D5}"/>
              </a:ext>
            </a:extLst>
          </p:cNvPr>
          <p:cNvSpPr/>
          <p:nvPr/>
        </p:nvSpPr>
        <p:spPr>
          <a:xfrm>
            <a:off x="4139514" y="3892633"/>
            <a:ext cx="459612" cy="120597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a:t>
            </a:r>
          </a:p>
          <a:p>
            <a:pPr algn="ctr"/>
            <a:r>
              <a:rPr lang="en-US" dirty="0"/>
              <a:t>P</a:t>
            </a:r>
          </a:p>
          <a:p>
            <a:pPr algn="ctr"/>
            <a:r>
              <a:rPr lang="en-US" dirty="0"/>
              <a:t>I</a:t>
            </a:r>
          </a:p>
        </p:txBody>
      </p:sp>
      <p:sp>
        <p:nvSpPr>
          <p:cNvPr id="41" name="Rectangle 40">
            <a:extLst>
              <a:ext uri="{FF2B5EF4-FFF2-40B4-BE49-F238E27FC236}">
                <a16:creationId xmlns:a16="http://schemas.microsoft.com/office/drawing/2014/main" id="{90E86443-8BA4-5547-AB0A-344FBBEA180B}"/>
              </a:ext>
            </a:extLst>
          </p:cNvPr>
          <p:cNvSpPr/>
          <p:nvPr/>
        </p:nvSpPr>
        <p:spPr>
          <a:xfrm>
            <a:off x="7176963" y="3829224"/>
            <a:ext cx="1043866" cy="680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EC2 -1</a:t>
            </a:r>
          </a:p>
        </p:txBody>
      </p:sp>
      <p:sp>
        <p:nvSpPr>
          <p:cNvPr id="42" name="Rectangle 41">
            <a:extLst>
              <a:ext uri="{FF2B5EF4-FFF2-40B4-BE49-F238E27FC236}">
                <a16:creationId xmlns:a16="http://schemas.microsoft.com/office/drawing/2014/main" id="{E744DD12-BEA3-D849-8D38-B80B5E59F335}"/>
              </a:ext>
            </a:extLst>
          </p:cNvPr>
          <p:cNvSpPr/>
          <p:nvPr/>
        </p:nvSpPr>
        <p:spPr>
          <a:xfrm>
            <a:off x="7164617" y="4970166"/>
            <a:ext cx="1043866" cy="680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EC2 -2</a:t>
            </a:r>
          </a:p>
        </p:txBody>
      </p:sp>
      <p:sp>
        <p:nvSpPr>
          <p:cNvPr id="43" name="Rectangle 42">
            <a:extLst>
              <a:ext uri="{FF2B5EF4-FFF2-40B4-BE49-F238E27FC236}">
                <a16:creationId xmlns:a16="http://schemas.microsoft.com/office/drawing/2014/main" id="{7FA651B2-82CB-F44A-B9A0-FE92FB98E151}"/>
              </a:ext>
            </a:extLst>
          </p:cNvPr>
          <p:cNvSpPr/>
          <p:nvPr/>
        </p:nvSpPr>
        <p:spPr>
          <a:xfrm>
            <a:off x="7164617" y="6074552"/>
            <a:ext cx="1043866" cy="6809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EC2 -3</a:t>
            </a:r>
          </a:p>
        </p:txBody>
      </p:sp>
      <p:sp>
        <p:nvSpPr>
          <p:cNvPr id="44" name="Rectangle 43">
            <a:extLst>
              <a:ext uri="{FF2B5EF4-FFF2-40B4-BE49-F238E27FC236}">
                <a16:creationId xmlns:a16="http://schemas.microsoft.com/office/drawing/2014/main" id="{1F3C7C29-B7B8-B64E-B168-217F0D65B404}"/>
              </a:ext>
            </a:extLst>
          </p:cNvPr>
          <p:cNvSpPr/>
          <p:nvPr/>
        </p:nvSpPr>
        <p:spPr>
          <a:xfrm>
            <a:off x="7164617" y="6585293"/>
            <a:ext cx="1041371" cy="340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kubelets</a:t>
            </a:r>
            <a:endParaRPr lang="en-US" dirty="0"/>
          </a:p>
        </p:txBody>
      </p:sp>
      <p:sp>
        <p:nvSpPr>
          <p:cNvPr id="45" name="Rectangle 44">
            <a:extLst>
              <a:ext uri="{FF2B5EF4-FFF2-40B4-BE49-F238E27FC236}">
                <a16:creationId xmlns:a16="http://schemas.microsoft.com/office/drawing/2014/main" id="{D0E8D4BF-49F6-8442-A992-7061AE85B3EE}"/>
              </a:ext>
            </a:extLst>
          </p:cNvPr>
          <p:cNvSpPr/>
          <p:nvPr/>
        </p:nvSpPr>
        <p:spPr>
          <a:xfrm>
            <a:off x="7169441" y="5480907"/>
            <a:ext cx="1041371" cy="340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kubelets</a:t>
            </a:r>
            <a:endParaRPr lang="en-US" dirty="0"/>
          </a:p>
        </p:txBody>
      </p:sp>
      <p:sp>
        <p:nvSpPr>
          <p:cNvPr id="46" name="Rectangle 45">
            <a:extLst>
              <a:ext uri="{FF2B5EF4-FFF2-40B4-BE49-F238E27FC236}">
                <a16:creationId xmlns:a16="http://schemas.microsoft.com/office/drawing/2014/main" id="{C8681A54-30A6-A04F-B469-F71F89C55505}"/>
              </a:ext>
            </a:extLst>
          </p:cNvPr>
          <p:cNvSpPr/>
          <p:nvPr/>
        </p:nvSpPr>
        <p:spPr>
          <a:xfrm>
            <a:off x="7176963" y="4351811"/>
            <a:ext cx="1041371" cy="340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kubelets</a:t>
            </a:r>
            <a:endParaRPr lang="en-US" dirty="0"/>
          </a:p>
        </p:txBody>
      </p:sp>
      <p:cxnSp>
        <p:nvCxnSpPr>
          <p:cNvPr id="48" name="Straight Arrow Connector 47">
            <a:extLst>
              <a:ext uri="{FF2B5EF4-FFF2-40B4-BE49-F238E27FC236}">
                <a16:creationId xmlns:a16="http://schemas.microsoft.com/office/drawing/2014/main" id="{0DA79007-E54B-5045-949A-A768AB11034A}"/>
              </a:ext>
            </a:extLst>
          </p:cNvPr>
          <p:cNvCxnSpPr>
            <a:cxnSpLocks/>
            <a:endCxn id="46" idx="1"/>
          </p:cNvCxnSpPr>
          <p:nvPr/>
        </p:nvCxnSpPr>
        <p:spPr>
          <a:xfrm flipV="1">
            <a:off x="4599126" y="4522058"/>
            <a:ext cx="2577837" cy="382199"/>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10E39AEF-A969-DC44-A3E0-0585A4FE4DD8}"/>
              </a:ext>
            </a:extLst>
          </p:cNvPr>
          <p:cNvCxnSpPr>
            <a:cxnSpLocks/>
            <a:endCxn id="42" idx="1"/>
          </p:cNvCxnSpPr>
          <p:nvPr/>
        </p:nvCxnSpPr>
        <p:spPr>
          <a:xfrm>
            <a:off x="4599126" y="4970166"/>
            <a:ext cx="2565491" cy="340494"/>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6158C3E1-61DC-7940-BBAE-131F25DEBDB2}"/>
              </a:ext>
            </a:extLst>
          </p:cNvPr>
          <p:cNvCxnSpPr>
            <a:cxnSpLocks/>
            <a:endCxn id="43" idx="1"/>
          </p:cNvCxnSpPr>
          <p:nvPr/>
        </p:nvCxnSpPr>
        <p:spPr>
          <a:xfrm>
            <a:off x="4599126" y="5009845"/>
            <a:ext cx="2565491" cy="140520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5E44EF4A-030A-654D-9136-11CFC9A0E90B}"/>
              </a:ext>
            </a:extLst>
          </p:cNvPr>
          <p:cNvCxnSpPr>
            <a:stCxn id="46" idx="3"/>
          </p:cNvCxnSpPr>
          <p:nvPr/>
        </p:nvCxnSpPr>
        <p:spPr>
          <a:xfrm>
            <a:off x="8218334" y="4522058"/>
            <a:ext cx="36961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3544C67F-DEE0-5145-A26A-D1EAEF758B5F}"/>
              </a:ext>
            </a:extLst>
          </p:cNvPr>
          <p:cNvCxnSpPr/>
          <p:nvPr/>
        </p:nvCxnSpPr>
        <p:spPr>
          <a:xfrm flipV="1">
            <a:off x="8587946" y="3657600"/>
            <a:ext cx="0" cy="864458"/>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5C96A788-E0FE-BC46-A6F7-89B7BCA484AE}"/>
              </a:ext>
            </a:extLst>
          </p:cNvPr>
          <p:cNvCxnSpPr/>
          <p:nvPr/>
        </p:nvCxnSpPr>
        <p:spPr>
          <a:xfrm flipH="1">
            <a:off x="6894824" y="3657600"/>
            <a:ext cx="169312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DED168B7-9FCD-D842-B61D-1C5ADC8EF112}"/>
              </a:ext>
            </a:extLst>
          </p:cNvPr>
          <p:cNvCxnSpPr/>
          <p:nvPr/>
        </p:nvCxnSpPr>
        <p:spPr>
          <a:xfrm flipH="1">
            <a:off x="4599126" y="3657600"/>
            <a:ext cx="2295698" cy="432229"/>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1D56CCA-3C55-ED44-8900-3A44CA72C14B}"/>
              </a:ext>
            </a:extLst>
          </p:cNvPr>
          <p:cNvCxnSpPr/>
          <p:nvPr/>
        </p:nvCxnSpPr>
        <p:spPr>
          <a:xfrm>
            <a:off x="8218334" y="5675355"/>
            <a:ext cx="36961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D1F2F6B-A8D5-7945-927B-D81B22752A28}"/>
              </a:ext>
            </a:extLst>
          </p:cNvPr>
          <p:cNvCxnSpPr/>
          <p:nvPr/>
        </p:nvCxnSpPr>
        <p:spPr>
          <a:xfrm flipV="1">
            <a:off x="8587946" y="4810897"/>
            <a:ext cx="0" cy="864458"/>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DD8F62F-9DCD-9F42-8265-08347CDE32C4}"/>
              </a:ext>
            </a:extLst>
          </p:cNvPr>
          <p:cNvCxnSpPr/>
          <p:nvPr/>
        </p:nvCxnSpPr>
        <p:spPr>
          <a:xfrm flipH="1">
            <a:off x="6894824" y="4810897"/>
            <a:ext cx="169312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4CEDC4CE-18E4-1B47-8F9F-6C8A36019949}"/>
              </a:ext>
            </a:extLst>
          </p:cNvPr>
          <p:cNvCxnSpPr>
            <a:cxnSpLocks/>
          </p:cNvCxnSpPr>
          <p:nvPr/>
        </p:nvCxnSpPr>
        <p:spPr>
          <a:xfrm flipH="1" flipV="1">
            <a:off x="4596631" y="4155738"/>
            <a:ext cx="2289048" cy="655159"/>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7B8A0913-9FFD-0441-A000-9D06D600934E}"/>
              </a:ext>
            </a:extLst>
          </p:cNvPr>
          <p:cNvCxnSpPr/>
          <p:nvPr/>
        </p:nvCxnSpPr>
        <p:spPr>
          <a:xfrm>
            <a:off x="8218334" y="6726192"/>
            <a:ext cx="36961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1A0FE7B-513E-A040-96A0-1F627F304171}"/>
              </a:ext>
            </a:extLst>
          </p:cNvPr>
          <p:cNvCxnSpPr>
            <a:cxnSpLocks/>
          </p:cNvCxnSpPr>
          <p:nvPr/>
        </p:nvCxnSpPr>
        <p:spPr>
          <a:xfrm flipV="1">
            <a:off x="8587946" y="5968314"/>
            <a:ext cx="0" cy="757878"/>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C51CA38-7B17-8142-BFD0-4761270C8F29}"/>
              </a:ext>
            </a:extLst>
          </p:cNvPr>
          <p:cNvCxnSpPr/>
          <p:nvPr/>
        </p:nvCxnSpPr>
        <p:spPr>
          <a:xfrm flipH="1">
            <a:off x="6894824" y="5960590"/>
            <a:ext cx="1693122" cy="0"/>
          </a:xfrm>
          <a:prstGeom prst="line">
            <a:avLst/>
          </a:prstGeom>
          <a:ln>
            <a:solidFill>
              <a:srgbClr val="00B050"/>
            </a:solidFill>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E3017C3B-3400-D84F-89CB-523EB2B8EF0D}"/>
              </a:ext>
            </a:extLst>
          </p:cNvPr>
          <p:cNvCxnSpPr>
            <a:cxnSpLocks/>
          </p:cNvCxnSpPr>
          <p:nvPr/>
        </p:nvCxnSpPr>
        <p:spPr>
          <a:xfrm flipH="1" flipV="1">
            <a:off x="4591604" y="4227687"/>
            <a:ext cx="2289048" cy="1728791"/>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3B8F0CAD-1CA4-C247-8FD2-894FA0D16C5A}"/>
              </a:ext>
            </a:extLst>
          </p:cNvPr>
          <p:cNvSpPr txBox="1"/>
          <p:nvPr/>
        </p:nvSpPr>
        <p:spPr>
          <a:xfrm>
            <a:off x="111211" y="6882714"/>
            <a:ext cx="9873047" cy="646331"/>
          </a:xfrm>
          <a:prstGeom prst="rect">
            <a:avLst/>
          </a:prstGeom>
          <a:noFill/>
        </p:spPr>
        <p:txBody>
          <a:bodyPr wrap="square" rtlCol="0">
            <a:spAutoFit/>
          </a:bodyPr>
          <a:lstStyle/>
          <a:p>
            <a:r>
              <a:rPr lang="en-US" dirty="0"/>
              <a:t>Pod – It is similar to </a:t>
            </a:r>
            <a:r>
              <a:rPr lang="en-US" b="1" dirty="0"/>
              <a:t>Task definition </a:t>
            </a:r>
            <a:r>
              <a:rPr lang="en-US" dirty="0"/>
              <a:t>in ECS, we can configure the </a:t>
            </a:r>
            <a:r>
              <a:rPr lang="en-US" b="1" dirty="0"/>
              <a:t>replica section </a:t>
            </a:r>
            <a:r>
              <a:rPr lang="en-US" dirty="0"/>
              <a:t>and mention the count of container needed to provide the service.</a:t>
            </a:r>
          </a:p>
        </p:txBody>
      </p:sp>
    </p:spTree>
    <p:extLst>
      <p:ext uri="{BB962C8B-B14F-4D97-AF65-F5344CB8AC3E}">
        <p14:creationId xmlns:p14="http://schemas.microsoft.com/office/powerpoint/2010/main" val="154377079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4237047" y="231209"/>
            <a:ext cx="1606530"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LAMBDA</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pic>
        <p:nvPicPr>
          <p:cNvPr id="3" name="Picture 2">
            <a:extLst>
              <a:ext uri="{FF2B5EF4-FFF2-40B4-BE49-F238E27FC236}">
                <a16:creationId xmlns:a16="http://schemas.microsoft.com/office/drawing/2014/main" id="{33F4CE67-FD18-E44A-97FB-51579B9F3A76}"/>
              </a:ext>
            </a:extLst>
          </p:cNvPr>
          <p:cNvPicPr>
            <a:picLocks noChangeAspect="1"/>
          </p:cNvPicPr>
          <p:nvPr/>
        </p:nvPicPr>
        <p:blipFill>
          <a:blip r:embed="rId4"/>
          <a:stretch>
            <a:fillRect/>
          </a:stretch>
        </p:blipFill>
        <p:spPr>
          <a:xfrm>
            <a:off x="136861" y="1068217"/>
            <a:ext cx="824431" cy="868861"/>
          </a:xfrm>
          <a:prstGeom prst="rect">
            <a:avLst/>
          </a:prstGeom>
        </p:spPr>
      </p:pic>
      <p:sp>
        <p:nvSpPr>
          <p:cNvPr id="5" name="TextBox 4">
            <a:extLst>
              <a:ext uri="{FF2B5EF4-FFF2-40B4-BE49-F238E27FC236}">
                <a16:creationId xmlns:a16="http://schemas.microsoft.com/office/drawing/2014/main" id="{539046EE-0FB5-EF49-A663-ADF5BB76556A}"/>
              </a:ext>
            </a:extLst>
          </p:cNvPr>
          <p:cNvSpPr txBox="1"/>
          <p:nvPr/>
        </p:nvSpPr>
        <p:spPr>
          <a:xfrm>
            <a:off x="1113693" y="1019908"/>
            <a:ext cx="8745416" cy="2308324"/>
          </a:xfrm>
          <a:prstGeom prst="rect">
            <a:avLst/>
          </a:prstGeom>
          <a:noFill/>
        </p:spPr>
        <p:txBody>
          <a:bodyPr wrap="square" rtlCol="0">
            <a:spAutoFit/>
          </a:bodyPr>
          <a:lstStyle/>
          <a:p>
            <a:pPr algn="just"/>
            <a:r>
              <a:rPr lang="en-US" dirty="0"/>
              <a:t>It is an event driven, serverless computing platform. It is a service that runs code in response t the events triggered and automatically manages the computing resources required by that code.</a:t>
            </a:r>
          </a:p>
          <a:p>
            <a:pPr algn="just"/>
            <a:endParaRPr lang="en-US" dirty="0"/>
          </a:p>
          <a:p>
            <a:pPr algn="just"/>
            <a:r>
              <a:rPr lang="en-US" dirty="0"/>
              <a:t>AWS Lambda lets you run code without provisioning or managing servers.</a:t>
            </a:r>
          </a:p>
          <a:p>
            <a:pPr algn="just"/>
            <a:endParaRPr lang="en-US" dirty="0"/>
          </a:p>
          <a:p>
            <a:pPr algn="just"/>
            <a:r>
              <a:rPr lang="en-US" dirty="0"/>
              <a:t>Regarding the usage and payment, amazon charges based on the compute time we consume.</a:t>
            </a:r>
          </a:p>
        </p:txBody>
      </p:sp>
      <p:sp>
        <p:nvSpPr>
          <p:cNvPr id="7" name="TextBox 6">
            <a:extLst>
              <a:ext uri="{FF2B5EF4-FFF2-40B4-BE49-F238E27FC236}">
                <a16:creationId xmlns:a16="http://schemas.microsoft.com/office/drawing/2014/main" id="{9B665C38-6C76-1847-9E4F-93C50C52B2CB}"/>
              </a:ext>
            </a:extLst>
          </p:cNvPr>
          <p:cNvSpPr txBox="1"/>
          <p:nvPr/>
        </p:nvSpPr>
        <p:spPr>
          <a:xfrm>
            <a:off x="246185" y="3446585"/>
            <a:ext cx="9612924" cy="1754326"/>
          </a:xfrm>
          <a:prstGeom prst="rect">
            <a:avLst/>
          </a:prstGeom>
          <a:noFill/>
        </p:spPr>
        <p:txBody>
          <a:bodyPr wrap="square" rtlCol="0">
            <a:spAutoFit/>
          </a:bodyPr>
          <a:lstStyle/>
          <a:p>
            <a:pPr algn="just"/>
            <a:r>
              <a:rPr lang="en-US" b="1" dirty="0"/>
              <a:t>Functions</a:t>
            </a:r>
            <a:r>
              <a:rPr lang="en-US" dirty="0"/>
              <a:t> – snippets of code that perform any task. We can type in the  function based on the application or language that we are using. We can name the function.</a:t>
            </a:r>
          </a:p>
          <a:p>
            <a:pPr algn="just"/>
            <a:endParaRPr lang="en-US" dirty="0"/>
          </a:p>
          <a:p>
            <a:pPr algn="just"/>
            <a:r>
              <a:rPr lang="en-US" dirty="0"/>
              <a:t>We can choose an IAM role that defines the permissions of your function, based on that we can execute the functions with adequate permissions.</a:t>
            </a:r>
          </a:p>
          <a:p>
            <a:pPr algn="just"/>
            <a:endParaRPr lang="en-US" dirty="0"/>
          </a:p>
        </p:txBody>
      </p:sp>
      <p:pic>
        <p:nvPicPr>
          <p:cNvPr id="11" name="Picture 10">
            <a:extLst>
              <a:ext uri="{FF2B5EF4-FFF2-40B4-BE49-F238E27FC236}">
                <a16:creationId xmlns:a16="http://schemas.microsoft.com/office/drawing/2014/main" id="{9E4716EC-B888-D149-8C0A-872FEC320DEE}"/>
              </a:ext>
            </a:extLst>
          </p:cNvPr>
          <p:cNvPicPr>
            <a:picLocks noChangeAspect="1"/>
          </p:cNvPicPr>
          <p:nvPr/>
        </p:nvPicPr>
        <p:blipFill>
          <a:blip r:embed="rId5"/>
          <a:stretch>
            <a:fillRect/>
          </a:stretch>
        </p:blipFill>
        <p:spPr>
          <a:xfrm>
            <a:off x="209114" y="4965047"/>
            <a:ext cx="1841500" cy="457200"/>
          </a:xfrm>
          <a:prstGeom prst="rect">
            <a:avLst/>
          </a:prstGeom>
        </p:spPr>
      </p:pic>
      <p:pic>
        <p:nvPicPr>
          <p:cNvPr id="13" name="Picture 12">
            <a:extLst>
              <a:ext uri="{FF2B5EF4-FFF2-40B4-BE49-F238E27FC236}">
                <a16:creationId xmlns:a16="http://schemas.microsoft.com/office/drawing/2014/main" id="{BD746EF9-2596-E242-A962-AD093480747B}"/>
              </a:ext>
            </a:extLst>
          </p:cNvPr>
          <p:cNvPicPr>
            <a:picLocks noChangeAspect="1"/>
          </p:cNvPicPr>
          <p:nvPr/>
        </p:nvPicPr>
        <p:blipFill>
          <a:blip r:embed="rId6"/>
          <a:stretch>
            <a:fillRect/>
          </a:stretch>
        </p:blipFill>
        <p:spPr>
          <a:xfrm>
            <a:off x="3558949" y="4998380"/>
            <a:ext cx="2235200" cy="431800"/>
          </a:xfrm>
          <a:prstGeom prst="rect">
            <a:avLst/>
          </a:prstGeom>
        </p:spPr>
      </p:pic>
      <p:pic>
        <p:nvPicPr>
          <p:cNvPr id="14" name="Picture 13">
            <a:extLst>
              <a:ext uri="{FF2B5EF4-FFF2-40B4-BE49-F238E27FC236}">
                <a16:creationId xmlns:a16="http://schemas.microsoft.com/office/drawing/2014/main" id="{B5CB887A-AC95-8B40-9BE2-6CDF675C1B9F}"/>
              </a:ext>
            </a:extLst>
          </p:cNvPr>
          <p:cNvPicPr>
            <a:picLocks noChangeAspect="1"/>
          </p:cNvPicPr>
          <p:nvPr/>
        </p:nvPicPr>
        <p:blipFill>
          <a:blip r:embed="rId7"/>
          <a:stretch>
            <a:fillRect/>
          </a:stretch>
        </p:blipFill>
        <p:spPr>
          <a:xfrm>
            <a:off x="246185" y="5434604"/>
            <a:ext cx="2999724" cy="1879827"/>
          </a:xfrm>
          <a:prstGeom prst="rect">
            <a:avLst/>
          </a:prstGeom>
          <a:ln>
            <a:solidFill>
              <a:schemeClr val="dk1">
                <a:shade val="95000"/>
                <a:satMod val="105000"/>
              </a:schemeClr>
            </a:solidFill>
          </a:ln>
        </p:spPr>
      </p:pic>
      <p:pic>
        <p:nvPicPr>
          <p:cNvPr id="16" name="Picture 15">
            <a:extLst>
              <a:ext uri="{FF2B5EF4-FFF2-40B4-BE49-F238E27FC236}">
                <a16:creationId xmlns:a16="http://schemas.microsoft.com/office/drawing/2014/main" id="{04F38F64-CA41-8B4C-B1F5-9040EF786EB9}"/>
              </a:ext>
            </a:extLst>
          </p:cNvPr>
          <p:cNvPicPr>
            <a:picLocks noChangeAspect="1"/>
          </p:cNvPicPr>
          <p:nvPr/>
        </p:nvPicPr>
        <p:blipFill>
          <a:blip r:embed="rId8"/>
          <a:stretch>
            <a:fillRect/>
          </a:stretch>
        </p:blipFill>
        <p:spPr>
          <a:xfrm>
            <a:off x="3604777" y="5437784"/>
            <a:ext cx="6229664" cy="1876648"/>
          </a:xfrm>
          <a:prstGeom prst="rect">
            <a:avLst/>
          </a:prstGeom>
          <a:ln>
            <a:solidFill>
              <a:schemeClr val="dk1">
                <a:shade val="95000"/>
                <a:satMod val="105000"/>
              </a:schemeClr>
            </a:solidFill>
          </a:ln>
        </p:spPr>
      </p:pic>
      <p:sp>
        <p:nvSpPr>
          <p:cNvPr id="18" name="TextBox 17">
            <a:extLst>
              <a:ext uri="{FF2B5EF4-FFF2-40B4-BE49-F238E27FC236}">
                <a16:creationId xmlns:a16="http://schemas.microsoft.com/office/drawing/2014/main" id="{874DA58D-C5CD-C748-B54D-4C8A0725B828}"/>
              </a:ext>
            </a:extLst>
          </p:cNvPr>
          <p:cNvSpPr txBox="1"/>
          <p:nvPr/>
        </p:nvSpPr>
        <p:spPr>
          <a:xfrm>
            <a:off x="5200949" y="6883119"/>
            <a:ext cx="2176034" cy="292388"/>
          </a:xfrm>
          <a:prstGeom prst="rect">
            <a:avLst/>
          </a:prstGeom>
          <a:solidFill>
            <a:schemeClr val="accent6">
              <a:alpha val="36000"/>
            </a:schemeClr>
          </a:solidFill>
        </p:spPr>
        <p:txBody>
          <a:bodyPr wrap="square" rtlCol="0">
            <a:spAutoFit/>
          </a:bodyPr>
          <a:lstStyle/>
          <a:p>
            <a:r>
              <a:rPr lang="en-US" sz="1300" dirty="0"/>
              <a:t>Amazon Resource Names</a:t>
            </a:r>
          </a:p>
        </p:txBody>
      </p:sp>
    </p:spTree>
    <p:extLst>
      <p:ext uri="{BB962C8B-B14F-4D97-AF65-F5344CB8AC3E}">
        <p14:creationId xmlns:p14="http://schemas.microsoft.com/office/powerpoint/2010/main" val="38015153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731791-E34B-B64E-B9F5-963FB8CFEAA3}"/>
              </a:ext>
            </a:extLst>
          </p:cNvPr>
          <p:cNvSpPr txBox="1"/>
          <p:nvPr/>
        </p:nvSpPr>
        <p:spPr>
          <a:xfrm>
            <a:off x="3231034" y="231209"/>
            <a:ext cx="3618555" cy="477054"/>
          </a:xfrm>
          <a:prstGeom prst="rect">
            <a:avLst/>
          </a:prstGeom>
          <a:noFill/>
        </p:spPr>
        <p:txBody>
          <a:bodyPr wrap="none" rtlCol="0">
            <a:spAutoFit/>
          </a:bodyPr>
          <a:lstStyle/>
          <a:p>
            <a:r>
              <a:rPr lang="en-US" sz="2500" b="1" dirty="0">
                <a:latin typeface="Times New Roman" panose="02020603050405020304" pitchFamily="18" charset="0"/>
                <a:cs typeface="Times New Roman" panose="02020603050405020304" pitchFamily="18" charset="0"/>
              </a:rPr>
              <a:t>ELASTIC BEANSTALK</a:t>
            </a:r>
          </a:p>
        </p:txBody>
      </p:sp>
      <p:pic>
        <p:nvPicPr>
          <p:cNvPr id="15" name="Picture 14" descr="A picture containing drawing, plate&#10;&#10;Description automatically generated">
            <a:extLst>
              <a:ext uri="{FF2B5EF4-FFF2-40B4-BE49-F238E27FC236}">
                <a16:creationId xmlns:a16="http://schemas.microsoft.com/office/drawing/2014/main" id="{21A284D2-26A5-E64B-B29E-6A412323F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9" y="108200"/>
            <a:ext cx="1364719" cy="723073"/>
          </a:xfrm>
          <a:prstGeom prst="rect">
            <a:avLst/>
          </a:prstGeom>
        </p:spPr>
      </p:pic>
      <p:sp>
        <p:nvSpPr>
          <p:cNvPr id="2" name="Rectangle 1">
            <a:extLst>
              <a:ext uri="{FF2B5EF4-FFF2-40B4-BE49-F238E27FC236}">
                <a16:creationId xmlns:a16="http://schemas.microsoft.com/office/drawing/2014/main" id="{048C2D6A-6195-5F42-895C-06578C6A73A0}"/>
              </a:ext>
            </a:extLst>
          </p:cNvPr>
          <p:cNvSpPr/>
          <p:nvPr/>
        </p:nvSpPr>
        <p:spPr>
          <a:xfrm>
            <a:off x="914400" y="1082142"/>
            <a:ext cx="8946292" cy="1277273"/>
          </a:xfrm>
          <a:prstGeom prst="rect">
            <a:avLst/>
          </a:prstGeom>
        </p:spPr>
        <p:txBody>
          <a:bodyPr wrap="square">
            <a:spAutoFit/>
          </a:bodyPr>
          <a:lstStyle/>
          <a:p>
            <a:pPr algn="just"/>
            <a:r>
              <a:rPr lang="en-US" dirty="0">
                <a:latin typeface="Calibri" panose="020F0502020204030204" pitchFamily="34" charset="0"/>
                <a:cs typeface="Calibri" panose="020F0502020204030204" pitchFamily="34" charset="0"/>
              </a:rPr>
              <a:t>AWS Elastic Beanstalk is an easy-to-use service for deploying and scaling web applications and services developed with Java, .NET, PHP, Node.js, Python, Ruby, Go, and Docker.</a:t>
            </a:r>
          </a:p>
          <a:p>
            <a:pPr algn="just"/>
            <a:endParaRPr lang="en-US" sz="500" dirty="0">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We just have to simply upload the code and Elastic Beanstalk automatically handles and manages the deployment, provisioning, load-balancing, autoscaling.</a:t>
            </a:r>
          </a:p>
        </p:txBody>
      </p:sp>
      <p:pic>
        <p:nvPicPr>
          <p:cNvPr id="6" name="Picture 5">
            <a:extLst>
              <a:ext uri="{FF2B5EF4-FFF2-40B4-BE49-F238E27FC236}">
                <a16:creationId xmlns:a16="http://schemas.microsoft.com/office/drawing/2014/main" id="{19B175A2-014A-7241-A7CE-3FE4B0BC2550}"/>
              </a:ext>
            </a:extLst>
          </p:cNvPr>
          <p:cNvPicPr>
            <a:picLocks noChangeAspect="1"/>
          </p:cNvPicPr>
          <p:nvPr/>
        </p:nvPicPr>
        <p:blipFill rotWithShape="1">
          <a:blip r:embed="rId4"/>
          <a:srcRect l="35915" t="2220" r="35673" b="19819"/>
          <a:stretch/>
        </p:blipFill>
        <p:spPr>
          <a:xfrm>
            <a:off x="126928" y="1082142"/>
            <a:ext cx="673000" cy="923331"/>
          </a:xfrm>
          <a:prstGeom prst="rect">
            <a:avLst/>
          </a:prstGeom>
        </p:spPr>
      </p:pic>
      <p:sp>
        <p:nvSpPr>
          <p:cNvPr id="8" name="TextBox 7">
            <a:extLst>
              <a:ext uri="{FF2B5EF4-FFF2-40B4-BE49-F238E27FC236}">
                <a16:creationId xmlns:a16="http://schemas.microsoft.com/office/drawing/2014/main" id="{22A14E25-8BCA-C649-873A-160083EBA256}"/>
              </a:ext>
            </a:extLst>
          </p:cNvPr>
          <p:cNvSpPr txBox="1"/>
          <p:nvPr/>
        </p:nvSpPr>
        <p:spPr>
          <a:xfrm>
            <a:off x="117569" y="2391368"/>
            <a:ext cx="3821431" cy="923330"/>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Features</a:t>
            </a:r>
            <a:r>
              <a:rPr lang="en-US" dirty="0">
                <a:latin typeface="Calibri" panose="020F0502020204030204" pitchFamily="34" charset="0"/>
                <a:cs typeface="Calibri" panose="020F0502020204030204" pitchFamily="34" charset="0"/>
              </a:rPr>
              <a:t>  - Fast and simple to begin</a:t>
            </a:r>
          </a:p>
          <a:p>
            <a:r>
              <a:rPr lang="en-US" dirty="0">
                <a:latin typeface="Calibri" panose="020F0502020204030204" pitchFamily="34" charset="0"/>
                <a:cs typeface="Calibri" panose="020F0502020204030204" pitchFamily="34" charset="0"/>
              </a:rPr>
              <a:t>	- Impossible to outgrow</a:t>
            </a:r>
          </a:p>
          <a:p>
            <a:r>
              <a:rPr lang="en-US" dirty="0">
                <a:latin typeface="Calibri" panose="020F0502020204030204" pitchFamily="34" charset="0"/>
                <a:cs typeface="Calibri" panose="020F0502020204030204" pitchFamily="34" charset="0"/>
              </a:rPr>
              <a:t>	- Complete resource control</a:t>
            </a:r>
          </a:p>
        </p:txBody>
      </p:sp>
      <p:sp>
        <p:nvSpPr>
          <p:cNvPr id="9" name="TextBox 8">
            <a:extLst>
              <a:ext uri="{FF2B5EF4-FFF2-40B4-BE49-F238E27FC236}">
                <a16:creationId xmlns:a16="http://schemas.microsoft.com/office/drawing/2014/main" id="{7F903A56-49E9-904F-8076-C03C2DF76C02}"/>
              </a:ext>
            </a:extLst>
          </p:cNvPr>
          <p:cNvSpPr txBox="1"/>
          <p:nvPr/>
        </p:nvSpPr>
        <p:spPr>
          <a:xfrm>
            <a:off x="4077738" y="2545804"/>
            <a:ext cx="864339" cy="369332"/>
          </a:xfrm>
          <a:prstGeom prst="rect">
            <a:avLst/>
          </a:prstGeom>
          <a:noFill/>
          <a:ln>
            <a:solidFill>
              <a:schemeClr val="dk1">
                <a:shade val="95000"/>
                <a:satMod val="105000"/>
              </a:schemeClr>
            </a:solidFill>
          </a:ln>
        </p:spPr>
        <p:txBody>
          <a:bodyPr wrap="none" rtlCol="0">
            <a:spAutoFit/>
          </a:bodyPr>
          <a:lstStyle/>
          <a:p>
            <a:r>
              <a:rPr lang="en-US" dirty="0"/>
              <a:t>Step-1</a:t>
            </a:r>
          </a:p>
        </p:txBody>
      </p:sp>
      <p:sp>
        <p:nvSpPr>
          <p:cNvPr id="17" name="TextBox 16">
            <a:extLst>
              <a:ext uri="{FF2B5EF4-FFF2-40B4-BE49-F238E27FC236}">
                <a16:creationId xmlns:a16="http://schemas.microsoft.com/office/drawing/2014/main" id="{11332FE0-B61A-6B4D-A6CA-78554DE79B46}"/>
              </a:ext>
            </a:extLst>
          </p:cNvPr>
          <p:cNvSpPr txBox="1"/>
          <p:nvPr/>
        </p:nvSpPr>
        <p:spPr>
          <a:xfrm>
            <a:off x="6614999" y="2545804"/>
            <a:ext cx="864339" cy="369332"/>
          </a:xfrm>
          <a:prstGeom prst="rect">
            <a:avLst/>
          </a:prstGeom>
          <a:noFill/>
          <a:ln>
            <a:solidFill>
              <a:schemeClr val="dk1">
                <a:shade val="95000"/>
                <a:satMod val="105000"/>
              </a:schemeClr>
            </a:solidFill>
          </a:ln>
        </p:spPr>
        <p:txBody>
          <a:bodyPr wrap="none" rtlCol="0">
            <a:spAutoFit/>
          </a:bodyPr>
          <a:lstStyle/>
          <a:p>
            <a:r>
              <a:rPr lang="en-US" dirty="0"/>
              <a:t>Step-2</a:t>
            </a:r>
          </a:p>
        </p:txBody>
      </p:sp>
      <p:sp>
        <p:nvSpPr>
          <p:cNvPr id="19" name="TextBox 18">
            <a:extLst>
              <a:ext uri="{FF2B5EF4-FFF2-40B4-BE49-F238E27FC236}">
                <a16:creationId xmlns:a16="http://schemas.microsoft.com/office/drawing/2014/main" id="{443FF8E8-5A04-034B-8480-4F29FB67F639}"/>
              </a:ext>
            </a:extLst>
          </p:cNvPr>
          <p:cNvSpPr txBox="1"/>
          <p:nvPr/>
        </p:nvSpPr>
        <p:spPr>
          <a:xfrm>
            <a:off x="8617738" y="2545804"/>
            <a:ext cx="864339" cy="369332"/>
          </a:xfrm>
          <a:prstGeom prst="rect">
            <a:avLst/>
          </a:prstGeom>
          <a:noFill/>
          <a:ln>
            <a:solidFill>
              <a:schemeClr val="dk1">
                <a:shade val="95000"/>
                <a:satMod val="105000"/>
              </a:schemeClr>
            </a:solidFill>
          </a:ln>
        </p:spPr>
        <p:txBody>
          <a:bodyPr wrap="none" rtlCol="0">
            <a:spAutoFit/>
          </a:bodyPr>
          <a:lstStyle/>
          <a:p>
            <a:r>
              <a:rPr lang="en-US" dirty="0"/>
              <a:t>Step-3</a:t>
            </a:r>
          </a:p>
        </p:txBody>
      </p:sp>
      <p:sp>
        <p:nvSpPr>
          <p:cNvPr id="10" name="TextBox 9">
            <a:extLst>
              <a:ext uri="{FF2B5EF4-FFF2-40B4-BE49-F238E27FC236}">
                <a16:creationId xmlns:a16="http://schemas.microsoft.com/office/drawing/2014/main" id="{0074A112-8929-7747-AF79-5061AB46E413}"/>
              </a:ext>
            </a:extLst>
          </p:cNvPr>
          <p:cNvSpPr txBox="1"/>
          <p:nvPr/>
        </p:nvSpPr>
        <p:spPr>
          <a:xfrm>
            <a:off x="3904743" y="3311607"/>
            <a:ext cx="2108269" cy="369332"/>
          </a:xfrm>
          <a:prstGeom prst="rect">
            <a:avLst/>
          </a:prstGeom>
          <a:noFill/>
        </p:spPr>
        <p:txBody>
          <a:bodyPr wrap="none" rtlCol="0">
            <a:spAutoFit/>
          </a:bodyPr>
          <a:lstStyle/>
          <a:p>
            <a:r>
              <a:rPr lang="en-US" dirty="0"/>
              <a:t>Select the platform</a:t>
            </a:r>
          </a:p>
        </p:txBody>
      </p:sp>
      <p:sp>
        <p:nvSpPr>
          <p:cNvPr id="20" name="TextBox 19">
            <a:extLst>
              <a:ext uri="{FF2B5EF4-FFF2-40B4-BE49-F238E27FC236}">
                <a16:creationId xmlns:a16="http://schemas.microsoft.com/office/drawing/2014/main" id="{F262F8CC-579B-2D43-93EF-BA7B8B4D66C8}"/>
              </a:ext>
            </a:extLst>
          </p:cNvPr>
          <p:cNvSpPr txBox="1"/>
          <p:nvPr/>
        </p:nvSpPr>
        <p:spPr>
          <a:xfrm>
            <a:off x="5993033" y="3311607"/>
            <a:ext cx="2595582" cy="646331"/>
          </a:xfrm>
          <a:prstGeom prst="rect">
            <a:avLst/>
          </a:prstGeom>
          <a:noFill/>
        </p:spPr>
        <p:txBody>
          <a:bodyPr wrap="none" rtlCol="0">
            <a:spAutoFit/>
          </a:bodyPr>
          <a:lstStyle/>
          <a:p>
            <a:r>
              <a:rPr lang="en-US" dirty="0"/>
              <a:t>Upload the application, </a:t>
            </a:r>
          </a:p>
          <a:p>
            <a:r>
              <a:rPr lang="en-US" dirty="0"/>
              <a:t>Ex – web application</a:t>
            </a:r>
          </a:p>
        </p:txBody>
      </p:sp>
      <p:sp>
        <p:nvSpPr>
          <p:cNvPr id="21" name="TextBox 20">
            <a:extLst>
              <a:ext uri="{FF2B5EF4-FFF2-40B4-BE49-F238E27FC236}">
                <a16:creationId xmlns:a16="http://schemas.microsoft.com/office/drawing/2014/main" id="{00056014-9671-D248-8BAB-0C5143EC5EA4}"/>
              </a:ext>
            </a:extLst>
          </p:cNvPr>
          <p:cNvSpPr txBox="1"/>
          <p:nvPr/>
        </p:nvSpPr>
        <p:spPr>
          <a:xfrm>
            <a:off x="8656209" y="3311607"/>
            <a:ext cx="787395" cy="369332"/>
          </a:xfrm>
          <a:prstGeom prst="rect">
            <a:avLst/>
          </a:prstGeom>
          <a:noFill/>
        </p:spPr>
        <p:txBody>
          <a:bodyPr wrap="none" rtlCol="0">
            <a:spAutoFit/>
          </a:bodyPr>
          <a:lstStyle/>
          <a:p>
            <a:r>
              <a:rPr lang="en-US" dirty="0"/>
              <a:t>Run it</a:t>
            </a:r>
          </a:p>
        </p:txBody>
      </p:sp>
      <p:pic>
        <p:nvPicPr>
          <p:cNvPr id="23" name="Picture 22">
            <a:extLst>
              <a:ext uri="{FF2B5EF4-FFF2-40B4-BE49-F238E27FC236}">
                <a16:creationId xmlns:a16="http://schemas.microsoft.com/office/drawing/2014/main" id="{42576C33-BEA9-AF48-A5D0-7A8BB2A3822A}"/>
              </a:ext>
            </a:extLst>
          </p:cNvPr>
          <p:cNvPicPr>
            <a:picLocks noChangeAspect="1"/>
          </p:cNvPicPr>
          <p:nvPr/>
        </p:nvPicPr>
        <p:blipFill rotWithShape="1">
          <a:blip r:embed="rId5"/>
          <a:srcRect l="3054" t="-1" r="30626" b="19638"/>
          <a:stretch/>
        </p:blipFill>
        <p:spPr>
          <a:xfrm>
            <a:off x="168773" y="4324476"/>
            <a:ext cx="2817013" cy="476931"/>
          </a:xfrm>
          <a:prstGeom prst="rect">
            <a:avLst/>
          </a:prstGeom>
          <a:ln>
            <a:solidFill>
              <a:schemeClr val="dk1">
                <a:shade val="95000"/>
                <a:satMod val="105000"/>
              </a:schemeClr>
            </a:solidFill>
          </a:ln>
        </p:spPr>
      </p:pic>
      <p:pic>
        <p:nvPicPr>
          <p:cNvPr id="24" name="Picture 23">
            <a:extLst>
              <a:ext uri="{FF2B5EF4-FFF2-40B4-BE49-F238E27FC236}">
                <a16:creationId xmlns:a16="http://schemas.microsoft.com/office/drawing/2014/main" id="{59B51B82-8B0F-D44D-8D67-9F2E068937C3}"/>
              </a:ext>
            </a:extLst>
          </p:cNvPr>
          <p:cNvPicPr>
            <a:picLocks noChangeAspect="1"/>
          </p:cNvPicPr>
          <p:nvPr/>
        </p:nvPicPr>
        <p:blipFill>
          <a:blip r:embed="rId6"/>
          <a:stretch>
            <a:fillRect/>
          </a:stretch>
        </p:blipFill>
        <p:spPr>
          <a:xfrm>
            <a:off x="176356" y="4838479"/>
            <a:ext cx="2817013" cy="2050983"/>
          </a:xfrm>
          <a:prstGeom prst="rect">
            <a:avLst/>
          </a:prstGeom>
          <a:ln>
            <a:solidFill>
              <a:schemeClr val="dk1">
                <a:shade val="95000"/>
                <a:satMod val="105000"/>
              </a:schemeClr>
            </a:solidFill>
          </a:ln>
        </p:spPr>
      </p:pic>
      <p:sp>
        <p:nvSpPr>
          <p:cNvPr id="25" name="Rectangle 24">
            <a:extLst>
              <a:ext uri="{FF2B5EF4-FFF2-40B4-BE49-F238E27FC236}">
                <a16:creationId xmlns:a16="http://schemas.microsoft.com/office/drawing/2014/main" id="{61E9403F-9605-564E-B81E-4BB1C050FAA3}"/>
              </a:ext>
            </a:extLst>
          </p:cNvPr>
          <p:cNvSpPr/>
          <p:nvPr/>
        </p:nvSpPr>
        <p:spPr>
          <a:xfrm>
            <a:off x="3904743" y="2394459"/>
            <a:ext cx="5808304" cy="1788378"/>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9977EB38-8C0B-C34E-B84D-111C7F5A0159}"/>
              </a:ext>
            </a:extLst>
          </p:cNvPr>
          <p:cNvPicPr>
            <a:picLocks noChangeAspect="1"/>
          </p:cNvPicPr>
          <p:nvPr/>
        </p:nvPicPr>
        <p:blipFill>
          <a:blip r:embed="rId7"/>
          <a:stretch>
            <a:fillRect/>
          </a:stretch>
        </p:blipFill>
        <p:spPr>
          <a:xfrm>
            <a:off x="3104936" y="4309076"/>
            <a:ext cx="6608111" cy="2580385"/>
          </a:xfrm>
          <a:prstGeom prst="rect">
            <a:avLst/>
          </a:prstGeom>
          <a:ln>
            <a:solidFill>
              <a:schemeClr val="dk1">
                <a:shade val="95000"/>
                <a:satMod val="105000"/>
              </a:schemeClr>
            </a:solidFill>
          </a:ln>
        </p:spPr>
      </p:pic>
      <p:sp>
        <p:nvSpPr>
          <p:cNvPr id="27" name="TextBox 26">
            <a:extLst>
              <a:ext uri="{FF2B5EF4-FFF2-40B4-BE49-F238E27FC236}">
                <a16:creationId xmlns:a16="http://schemas.microsoft.com/office/drawing/2014/main" id="{DA3CC402-F4A4-0F4A-AA35-A28F4ACBCF0F}"/>
              </a:ext>
            </a:extLst>
          </p:cNvPr>
          <p:cNvSpPr txBox="1"/>
          <p:nvPr/>
        </p:nvSpPr>
        <p:spPr>
          <a:xfrm>
            <a:off x="47865" y="6889461"/>
            <a:ext cx="9665181" cy="646331"/>
          </a:xfrm>
          <a:prstGeom prst="rect">
            <a:avLst/>
          </a:prstGeom>
          <a:noFill/>
        </p:spPr>
        <p:txBody>
          <a:bodyPr wrap="square" rtlCol="0">
            <a:spAutoFit/>
          </a:bodyPr>
          <a:lstStyle/>
          <a:p>
            <a:pPr algn="just"/>
            <a:r>
              <a:rPr lang="en-US" dirty="0"/>
              <a:t>Here, the environment builds up, then a container is provisioned, a security group is created, health status is reported, etc.</a:t>
            </a:r>
          </a:p>
        </p:txBody>
      </p:sp>
      <p:cxnSp>
        <p:nvCxnSpPr>
          <p:cNvPr id="29" name="Straight Connector 28">
            <a:extLst>
              <a:ext uri="{FF2B5EF4-FFF2-40B4-BE49-F238E27FC236}">
                <a16:creationId xmlns:a16="http://schemas.microsoft.com/office/drawing/2014/main" id="{A2BE3896-A132-2848-82C0-8F58CF16838A}"/>
              </a:ext>
            </a:extLst>
          </p:cNvPr>
          <p:cNvCxnSpPr/>
          <p:nvPr/>
        </p:nvCxnSpPr>
        <p:spPr>
          <a:xfrm>
            <a:off x="5993033" y="2391368"/>
            <a:ext cx="0" cy="1791469"/>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9976DA-69AA-0B47-A38F-89300376B7E8}"/>
              </a:ext>
            </a:extLst>
          </p:cNvPr>
          <p:cNvCxnSpPr/>
          <p:nvPr/>
        </p:nvCxnSpPr>
        <p:spPr>
          <a:xfrm>
            <a:off x="8456147" y="2391368"/>
            <a:ext cx="0" cy="179146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020652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10390</TotalTime>
  <Words>1223</Words>
  <Application>Microsoft Macintosh PowerPoint</Application>
  <PresentationFormat>Custom</PresentationFormat>
  <Paragraphs>154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AmazonEmber</vt:lpstr>
      <vt:lpstr>Arial</vt:lpstr>
      <vt:lpstr>Calibri</vt:lpstr>
      <vt:lpstr>StarSymbol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PRASHANTH RAJASEKAR</cp:lastModifiedBy>
  <cp:revision>418</cp:revision>
  <dcterms:modified xsi:type="dcterms:W3CDTF">2019-12-11T20:12:45Z</dcterms:modified>
</cp:coreProperties>
</file>